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2" r:id="rId2"/>
  </p:sldMasterIdLst>
  <p:notesMasterIdLst>
    <p:notesMasterId r:id="rId174"/>
  </p:notesMasterIdLst>
  <p:sldIdLst>
    <p:sldId id="395" r:id="rId3"/>
    <p:sldId id="257" r:id="rId4"/>
    <p:sldId id="272" r:id="rId5"/>
    <p:sldId id="570" r:id="rId6"/>
    <p:sldId id="432" r:id="rId7"/>
    <p:sldId id="433" r:id="rId8"/>
    <p:sldId id="435" r:id="rId9"/>
    <p:sldId id="267" r:id="rId10"/>
    <p:sldId id="263" r:id="rId11"/>
    <p:sldId id="264" r:id="rId12"/>
    <p:sldId id="397" r:id="rId13"/>
    <p:sldId id="400" r:id="rId14"/>
    <p:sldId id="401" r:id="rId15"/>
    <p:sldId id="436" r:id="rId16"/>
    <p:sldId id="440" r:id="rId17"/>
    <p:sldId id="441" r:id="rId18"/>
    <p:sldId id="443" r:id="rId19"/>
    <p:sldId id="450" r:id="rId20"/>
    <p:sldId id="574" r:id="rId21"/>
    <p:sldId id="572" r:id="rId22"/>
    <p:sldId id="448" r:id="rId23"/>
    <p:sldId id="416" r:id="rId24"/>
    <p:sldId id="418" r:id="rId25"/>
    <p:sldId id="420" r:id="rId26"/>
    <p:sldId id="419" r:id="rId27"/>
    <p:sldId id="422" r:id="rId28"/>
    <p:sldId id="424" r:id="rId29"/>
    <p:sldId id="428" r:id="rId30"/>
    <p:sldId id="425" r:id="rId31"/>
    <p:sldId id="426" r:id="rId32"/>
    <p:sldId id="329" r:id="rId33"/>
    <p:sldId id="358" r:id="rId34"/>
    <p:sldId id="359" r:id="rId35"/>
    <p:sldId id="361" r:id="rId36"/>
    <p:sldId id="360" r:id="rId37"/>
    <p:sldId id="362" r:id="rId38"/>
    <p:sldId id="364" r:id="rId39"/>
    <p:sldId id="363" r:id="rId40"/>
    <p:sldId id="368" r:id="rId41"/>
    <p:sldId id="575" r:id="rId42"/>
    <p:sldId id="576" r:id="rId43"/>
    <p:sldId id="374" r:id="rId44"/>
    <p:sldId id="365" r:id="rId45"/>
    <p:sldId id="577" r:id="rId46"/>
    <p:sldId id="369" r:id="rId47"/>
    <p:sldId id="370" r:id="rId48"/>
    <p:sldId id="380" r:id="rId49"/>
    <p:sldId id="371" r:id="rId50"/>
    <p:sldId id="372" r:id="rId51"/>
    <p:sldId id="375" r:id="rId52"/>
    <p:sldId id="366" r:id="rId53"/>
    <p:sldId id="578" r:id="rId54"/>
    <p:sldId id="377" r:id="rId55"/>
    <p:sldId id="579" r:id="rId56"/>
    <p:sldId id="378" r:id="rId57"/>
    <p:sldId id="379" r:id="rId58"/>
    <p:sldId id="382" r:id="rId59"/>
    <p:sldId id="376" r:id="rId60"/>
    <p:sldId id="367" r:id="rId61"/>
    <p:sldId id="580" r:id="rId62"/>
    <p:sldId id="384" r:id="rId63"/>
    <p:sldId id="381" r:id="rId64"/>
    <p:sldId id="385" r:id="rId65"/>
    <p:sldId id="386" r:id="rId66"/>
    <p:sldId id="388" r:id="rId67"/>
    <p:sldId id="260" r:id="rId68"/>
    <p:sldId id="583" r:id="rId69"/>
    <p:sldId id="389" r:id="rId70"/>
    <p:sldId id="581" r:id="rId71"/>
    <p:sldId id="390" r:id="rId72"/>
    <p:sldId id="582" r:id="rId73"/>
    <p:sldId id="393" r:id="rId74"/>
    <p:sldId id="392" r:id="rId75"/>
    <p:sldId id="391" r:id="rId76"/>
    <p:sldId id="415" r:id="rId77"/>
    <p:sldId id="399" r:id="rId78"/>
    <p:sldId id="427" r:id="rId79"/>
    <p:sldId id="520" r:id="rId80"/>
    <p:sldId id="521" r:id="rId81"/>
    <p:sldId id="522" r:id="rId82"/>
    <p:sldId id="523" r:id="rId83"/>
    <p:sldId id="524" r:id="rId84"/>
    <p:sldId id="429" r:id="rId85"/>
    <p:sldId id="528" r:id="rId86"/>
    <p:sldId id="529" r:id="rId87"/>
    <p:sldId id="530" r:id="rId88"/>
    <p:sldId id="531" r:id="rId89"/>
    <p:sldId id="532" r:id="rId90"/>
    <p:sldId id="533" r:id="rId91"/>
    <p:sldId id="534" r:id="rId92"/>
    <p:sldId id="536" r:id="rId93"/>
    <p:sldId id="538" r:id="rId94"/>
    <p:sldId id="539" r:id="rId95"/>
    <p:sldId id="549" r:id="rId96"/>
    <p:sldId id="543" r:id="rId97"/>
    <p:sldId id="544" r:id="rId98"/>
    <p:sldId id="545" r:id="rId99"/>
    <p:sldId id="546" r:id="rId100"/>
    <p:sldId id="547" r:id="rId101"/>
    <p:sldId id="550" r:id="rId102"/>
    <p:sldId id="553" r:id="rId103"/>
    <p:sldId id="556" r:id="rId104"/>
    <p:sldId id="431" r:id="rId105"/>
    <p:sldId id="558" r:id="rId106"/>
    <p:sldId id="559" r:id="rId107"/>
    <p:sldId id="560" r:id="rId108"/>
    <p:sldId id="561" r:id="rId109"/>
    <p:sldId id="562" r:id="rId110"/>
    <p:sldId id="563" r:id="rId111"/>
    <p:sldId id="564" r:id="rId112"/>
    <p:sldId id="565" r:id="rId113"/>
    <p:sldId id="568" r:id="rId114"/>
    <p:sldId id="569" r:id="rId115"/>
    <p:sldId id="451" r:id="rId116"/>
    <p:sldId id="452" r:id="rId117"/>
    <p:sldId id="453" r:id="rId118"/>
    <p:sldId id="454" r:id="rId119"/>
    <p:sldId id="455" r:id="rId120"/>
    <p:sldId id="456" r:id="rId121"/>
    <p:sldId id="457" r:id="rId122"/>
    <p:sldId id="458" r:id="rId123"/>
    <p:sldId id="459" r:id="rId124"/>
    <p:sldId id="460" r:id="rId125"/>
    <p:sldId id="461" r:id="rId126"/>
    <p:sldId id="463" r:id="rId127"/>
    <p:sldId id="464" r:id="rId128"/>
    <p:sldId id="470" r:id="rId129"/>
    <p:sldId id="471" r:id="rId130"/>
    <p:sldId id="472" r:id="rId131"/>
    <p:sldId id="473" r:id="rId132"/>
    <p:sldId id="474" r:id="rId133"/>
    <p:sldId id="475" r:id="rId134"/>
    <p:sldId id="476" r:id="rId135"/>
    <p:sldId id="477" r:id="rId136"/>
    <p:sldId id="478" r:id="rId137"/>
    <p:sldId id="480" r:id="rId138"/>
    <p:sldId id="481" r:id="rId139"/>
    <p:sldId id="482" r:id="rId140"/>
    <p:sldId id="483" r:id="rId141"/>
    <p:sldId id="484" r:id="rId142"/>
    <p:sldId id="486" r:id="rId143"/>
    <p:sldId id="487" r:id="rId144"/>
    <p:sldId id="488" r:id="rId145"/>
    <p:sldId id="489" r:id="rId146"/>
    <p:sldId id="490" r:id="rId147"/>
    <p:sldId id="492" r:id="rId148"/>
    <p:sldId id="493" r:id="rId149"/>
    <p:sldId id="494" r:id="rId150"/>
    <p:sldId id="495" r:id="rId151"/>
    <p:sldId id="496" r:id="rId152"/>
    <p:sldId id="498" r:id="rId153"/>
    <p:sldId id="499" r:id="rId154"/>
    <p:sldId id="500" r:id="rId155"/>
    <p:sldId id="501" r:id="rId156"/>
    <p:sldId id="502" r:id="rId157"/>
    <p:sldId id="503" r:id="rId158"/>
    <p:sldId id="504" r:id="rId159"/>
    <p:sldId id="505" r:id="rId160"/>
    <p:sldId id="506" r:id="rId161"/>
    <p:sldId id="507" r:id="rId162"/>
    <p:sldId id="508" r:id="rId163"/>
    <p:sldId id="509" r:id="rId164"/>
    <p:sldId id="511" r:id="rId165"/>
    <p:sldId id="512" r:id="rId166"/>
    <p:sldId id="513" r:id="rId167"/>
    <p:sldId id="514" r:id="rId168"/>
    <p:sldId id="515" r:id="rId169"/>
    <p:sldId id="516" r:id="rId170"/>
    <p:sldId id="517" r:id="rId171"/>
    <p:sldId id="518" r:id="rId172"/>
    <p:sldId id="519" r:id="rId173"/>
  </p:sldIdLst>
  <p:sldSz cx="9144000" cy="6858000" type="screen4x3"/>
  <p:notesSz cx="6797675" cy="987425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040" autoAdjust="0"/>
    <p:restoredTop sz="84369" autoAdjust="0"/>
  </p:normalViewPr>
  <p:slideViewPr>
    <p:cSldViewPr>
      <p:cViewPr varScale="1">
        <p:scale>
          <a:sx n="60" d="100"/>
          <a:sy n="60" d="100"/>
        </p:scale>
        <p:origin x="1596" y="42"/>
      </p:cViewPr>
      <p:guideLst>
        <p:guide orient="horz" pos="2160"/>
        <p:guide pos="2880"/>
      </p:guideLst>
    </p:cSldViewPr>
  </p:slideViewPr>
  <p:notesTextViewPr>
    <p:cViewPr>
      <p:scale>
        <a:sx n="100" d="100"/>
        <a:sy n="100" d="100"/>
      </p:scale>
      <p:origin x="0" y="0"/>
    </p:cViewPr>
  </p:notesTextViewPr>
  <p:sorterViewPr>
    <p:cViewPr>
      <p:scale>
        <a:sx n="66" d="100"/>
        <a:sy n="66" d="100"/>
      </p:scale>
      <p:origin x="0" y="6062"/>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slide" Target="slides/slide136.xml"/><Relationship Id="rId159" Type="http://schemas.openxmlformats.org/officeDocument/2006/relationships/slide" Target="slides/slide157.xml"/><Relationship Id="rId170" Type="http://schemas.openxmlformats.org/officeDocument/2006/relationships/slide" Target="slides/slide168.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slide" Target="slides/slide126.xml"/><Relationship Id="rId149" Type="http://schemas.openxmlformats.org/officeDocument/2006/relationships/slide" Target="slides/slide147.xml"/><Relationship Id="rId5" Type="http://schemas.openxmlformats.org/officeDocument/2006/relationships/slide" Target="slides/slide3.xml"/><Relationship Id="rId95" Type="http://schemas.openxmlformats.org/officeDocument/2006/relationships/slide" Target="slides/slide93.xml"/><Relationship Id="rId160" Type="http://schemas.openxmlformats.org/officeDocument/2006/relationships/slide" Target="slides/slide158.xml"/><Relationship Id="rId22" Type="http://schemas.openxmlformats.org/officeDocument/2006/relationships/slide" Target="slides/slide20.xml"/><Relationship Id="rId43" Type="http://schemas.openxmlformats.org/officeDocument/2006/relationships/slide" Target="slides/slide41.xml"/><Relationship Id="rId64" Type="http://schemas.openxmlformats.org/officeDocument/2006/relationships/slide" Target="slides/slide62.xml"/><Relationship Id="rId118" Type="http://schemas.openxmlformats.org/officeDocument/2006/relationships/slide" Target="slides/slide116.xml"/><Relationship Id="rId139" Type="http://schemas.openxmlformats.org/officeDocument/2006/relationships/slide" Target="slides/slide137.xml"/><Relationship Id="rId85" Type="http://schemas.openxmlformats.org/officeDocument/2006/relationships/slide" Target="slides/slide83.xml"/><Relationship Id="rId150" Type="http://schemas.openxmlformats.org/officeDocument/2006/relationships/slide" Target="slides/slide148.xml"/><Relationship Id="rId171" Type="http://schemas.openxmlformats.org/officeDocument/2006/relationships/slide" Target="slides/slide169.xml"/><Relationship Id="rId12" Type="http://schemas.openxmlformats.org/officeDocument/2006/relationships/slide" Target="slides/slide10.xml"/><Relationship Id="rId33" Type="http://schemas.openxmlformats.org/officeDocument/2006/relationships/slide" Target="slides/slide31.xml"/><Relationship Id="rId108" Type="http://schemas.openxmlformats.org/officeDocument/2006/relationships/slide" Target="slides/slide106.xml"/><Relationship Id="rId129" Type="http://schemas.openxmlformats.org/officeDocument/2006/relationships/slide" Target="slides/slide127.xml"/><Relationship Id="rId54" Type="http://schemas.openxmlformats.org/officeDocument/2006/relationships/slide" Target="slides/slide52.xml"/><Relationship Id="rId75" Type="http://schemas.openxmlformats.org/officeDocument/2006/relationships/slide" Target="slides/slide73.xml"/><Relationship Id="rId96" Type="http://schemas.openxmlformats.org/officeDocument/2006/relationships/slide" Target="slides/slide94.xml"/><Relationship Id="rId140" Type="http://schemas.openxmlformats.org/officeDocument/2006/relationships/slide" Target="slides/slide138.xml"/><Relationship Id="rId161" Type="http://schemas.openxmlformats.org/officeDocument/2006/relationships/slide" Target="slides/slide159.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0" Type="http://schemas.openxmlformats.org/officeDocument/2006/relationships/slide" Target="slides/slide128.xml"/><Relationship Id="rId135" Type="http://schemas.openxmlformats.org/officeDocument/2006/relationships/slide" Target="slides/slide133.xml"/><Relationship Id="rId151" Type="http://schemas.openxmlformats.org/officeDocument/2006/relationships/slide" Target="slides/slide149.xml"/><Relationship Id="rId156" Type="http://schemas.openxmlformats.org/officeDocument/2006/relationships/slide" Target="slides/slide154.xml"/><Relationship Id="rId177" Type="http://schemas.openxmlformats.org/officeDocument/2006/relationships/theme" Target="theme/theme1.xml"/><Relationship Id="rId172" Type="http://schemas.openxmlformats.org/officeDocument/2006/relationships/slide" Target="slides/slide170.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141" Type="http://schemas.openxmlformats.org/officeDocument/2006/relationships/slide" Target="slides/slide139.xml"/><Relationship Id="rId146" Type="http://schemas.openxmlformats.org/officeDocument/2006/relationships/slide" Target="slides/slide144.xml"/><Relationship Id="rId167" Type="http://schemas.openxmlformats.org/officeDocument/2006/relationships/slide" Target="slides/slide165.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162" Type="http://schemas.openxmlformats.org/officeDocument/2006/relationships/slide" Target="slides/slide16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slide" Target="slides/slide134.xml"/><Relationship Id="rId157" Type="http://schemas.openxmlformats.org/officeDocument/2006/relationships/slide" Target="slides/slide155.xml"/><Relationship Id="rId178" Type="http://schemas.openxmlformats.org/officeDocument/2006/relationships/tableStyles" Target="tableStyles.xml"/><Relationship Id="rId61" Type="http://schemas.openxmlformats.org/officeDocument/2006/relationships/slide" Target="slides/slide59.xml"/><Relationship Id="rId82" Type="http://schemas.openxmlformats.org/officeDocument/2006/relationships/slide" Target="slides/slide80.xml"/><Relationship Id="rId152" Type="http://schemas.openxmlformats.org/officeDocument/2006/relationships/slide" Target="slides/slide150.xml"/><Relationship Id="rId173" Type="http://schemas.openxmlformats.org/officeDocument/2006/relationships/slide" Target="slides/slide171.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168" Type="http://schemas.openxmlformats.org/officeDocument/2006/relationships/slide" Target="slides/slide166.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163" Type="http://schemas.openxmlformats.org/officeDocument/2006/relationships/slide" Target="slides/slide161.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 Id="rId174" Type="http://schemas.openxmlformats.org/officeDocument/2006/relationships/notesMaster" Target="notesMasters/notesMaster1.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48" Type="http://schemas.openxmlformats.org/officeDocument/2006/relationships/slide" Target="slides/slide146.xml"/><Relationship Id="rId164" Type="http://schemas.openxmlformats.org/officeDocument/2006/relationships/slide" Target="slides/slide162.xml"/><Relationship Id="rId169" Type="http://schemas.openxmlformats.org/officeDocument/2006/relationships/slide" Target="slides/slide167.xml"/><Relationship Id="rId4" Type="http://schemas.openxmlformats.org/officeDocument/2006/relationships/slide" Target="slides/slide2.xml"/><Relationship Id="rId9" Type="http://schemas.openxmlformats.org/officeDocument/2006/relationships/slide" Target="slides/slide7.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slide" Target="slides/slide152.xml"/><Relationship Id="rId175" Type="http://schemas.openxmlformats.org/officeDocument/2006/relationships/presProps" Target="presProps.xml"/><Relationship Id="rId16" Type="http://schemas.openxmlformats.org/officeDocument/2006/relationships/slide" Target="slides/slide14.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90" Type="http://schemas.openxmlformats.org/officeDocument/2006/relationships/slide" Target="slides/slide88.xml"/><Relationship Id="rId165" Type="http://schemas.openxmlformats.org/officeDocument/2006/relationships/slide" Target="slides/slide163.xml"/><Relationship Id="rId27" Type="http://schemas.openxmlformats.org/officeDocument/2006/relationships/slide" Target="slides/slide25.xml"/><Relationship Id="rId48" Type="http://schemas.openxmlformats.org/officeDocument/2006/relationships/slide" Target="slides/slide46.xml"/><Relationship Id="rId69" Type="http://schemas.openxmlformats.org/officeDocument/2006/relationships/slide" Target="slides/slide67.xml"/><Relationship Id="rId113" Type="http://schemas.openxmlformats.org/officeDocument/2006/relationships/slide" Target="slides/slide111.xml"/><Relationship Id="rId134" Type="http://schemas.openxmlformats.org/officeDocument/2006/relationships/slide" Target="slides/slide132.xml"/><Relationship Id="rId80" Type="http://schemas.openxmlformats.org/officeDocument/2006/relationships/slide" Target="slides/slide78.xml"/><Relationship Id="rId155" Type="http://schemas.openxmlformats.org/officeDocument/2006/relationships/slide" Target="slides/slide153.xml"/><Relationship Id="rId176" Type="http://schemas.openxmlformats.org/officeDocument/2006/relationships/viewProps" Target="viewProps.xml"/><Relationship Id="rId17" Type="http://schemas.openxmlformats.org/officeDocument/2006/relationships/slide" Target="slides/slide15.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24" Type="http://schemas.openxmlformats.org/officeDocument/2006/relationships/slide" Target="slides/slide122.xml"/><Relationship Id="rId70" Type="http://schemas.openxmlformats.org/officeDocument/2006/relationships/slide" Target="slides/slide68.xml"/><Relationship Id="rId91" Type="http://schemas.openxmlformats.org/officeDocument/2006/relationships/slide" Target="slides/slide89.xml"/><Relationship Id="rId145" Type="http://schemas.openxmlformats.org/officeDocument/2006/relationships/slide" Target="slides/slide143.xml"/><Relationship Id="rId166" Type="http://schemas.openxmlformats.org/officeDocument/2006/relationships/slide" Target="slides/slide164.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45659" cy="49371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50444" y="1"/>
            <a:ext cx="2945659" cy="493713"/>
          </a:xfrm>
          <a:prstGeom prst="rect">
            <a:avLst/>
          </a:prstGeom>
        </p:spPr>
        <p:txBody>
          <a:bodyPr vert="horz" lIns="91440" tIns="45720" rIns="91440" bIns="45720" rtlCol="0"/>
          <a:lstStyle>
            <a:lvl1pPr algn="r">
              <a:defRPr sz="1200"/>
            </a:lvl1pPr>
          </a:lstStyle>
          <a:p>
            <a:fld id="{586E5146-FD07-4142-91E5-F4903203624F}" type="datetimeFigureOut">
              <a:rPr lang="en-US" smtClean="0"/>
              <a:pPr/>
              <a:t>9/20/2018</a:t>
            </a:fld>
            <a:endParaRPr lang="en-US"/>
          </a:p>
        </p:txBody>
      </p:sp>
      <p:sp>
        <p:nvSpPr>
          <p:cNvPr id="4" name="Slide Image Placeholder 3"/>
          <p:cNvSpPr>
            <a:spLocks noGrp="1" noRot="1" noChangeAspect="1"/>
          </p:cNvSpPr>
          <p:nvPr>
            <p:ph type="sldImg" idx="2"/>
          </p:nvPr>
        </p:nvSpPr>
        <p:spPr>
          <a:xfrm>
            <a:off x="931863" y="741363"/>
            <a:ext cx="4933950" cy="37020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79768" y="4690270"/>
            <a:ext cx="5438140" cy="444341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9378825"/>
            <a:ext cx="2945659" cy="493713"/>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50444" y="9378825"/>
            <a:ext cx="2945659" cy="493713"/>
          </a:xfrm>
          <a:prstGeom prst="rect">
            <a:avLst/>
          </a:prstGeom>
        </p:spPr>
        <p:txBody>
          <a:bodyPr vert="horz" lIns="91440" tIns="45720" rIns="91440" bIns="45720" rtlCol="0" anchor="b"/>
          <a:lstStyle>
            <a:lvl1pPr algn="r">
              <a:defRPr sz="1200"/>
            </a:lvl1pPr>
          </a:lstStyle>
          <a:p>
            <a:fld id="{D923E61B-9923-41E8-A048-1B57D195D0C6}" type="slidenum">
              <a:rPr lang="en-US" smtClean="0"/>
              <a:pPr/>
              <a:t>‹#›</a:t>
            </a:fld>
            <a:endParaRPr lang="en-US"/>
          </a:p>
        </p:txBody>
      </p:sp>
    </p:spTree>
    <p:extLst>
      <p:ext uri="{BB962C8B-B14F-4D97-AF65-F5344CB8AC3E}">
        <p14:creationId xmlns:p14="http://schemas.microsoft.com/office/powerpoint/2010/main" val="9144693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azure.microsoft.com/en-in/overview/choosing-a-cloud-service-provider/" TargetMode="External"/><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投影片圖像版面配置區 1"/>
          <p:cNvSpPr>
            <a:spLocks noGrp="1" noRot="1" noChangeAspect="1" noTextEdit="1"/>
          </p:cNvSpPr>
          <p:nvPr>
            <p:ph type="sldImg"/>
          </p:nvPr>
        </p:nvSpPr>
        <p:spPr>
          <a:ln/>
        </p:spPr>
      </p:sp>
      <p:sp>
        <p:nvSpPr>
          <p:cNvPr id="9219" name="備忘稿版面配置區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TW" smtClean="0">
                <a:latin typeface="Arial" panose="020B0604020202020204" pitchFamily="34" charset="0"/>
              </a:rPr>
              <a:t>1.1	CLOUD COMPUTING IN A NUTSHELL</a:t>
            </a:r>
            <a:endParaRPr lang="zh-TW" altLang="en-US" smtClean="0">
              <a:latin typeface="Arial" panose="020B0604020202020204" pitchFamily="34" charset="0"/>
            </a:endParaRPr>
          </a:p>
        </p:txBody>
      </p:sp>
      <p:sp>
        <p:nvSpPr>
          <p:cNvPr id="9220" name="投影片編號版面配置區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a:solidFill>
                  <a:schemeClr val="tx1"/>
                </a:solidFill>
                <a:latin typeface="Verdana" panose="020B0604030504040204" pitchFamily="34" charset="0"/>
                <a:ea typeface="新細明體" pitchFamily="18" charset="-120"/>
              </a:defRPr>
            </a:lvl1pPr>
            <a:lvl2pPr marL="742950" indent="-285750">
              <a:defRPr kumimoji="1">
                <a:solidFill>
                  <a:schemeClr val="tx1"/>
                </a:solidFill>
                <a:latin typeface="Verdana" panose="020B0604030504040204" pitchFamily="34" charset="0"/>
                <a:ea typeface="新細明體" pitchFamily="18" charset="-120"/>
              </a:defRPr>
            </a:lvl2pPr>
            <a:lvl3pPr marL="1143000" indent="-228600">
              <a:defRPr kumimoji="1">
                <a:solidFill>
                  <a:schemeClr val="tx1"/>
                </a:solidFill>
                <a:latin typeface="Verdana" panose="020B0604030504040204" pitchFamily="34" charset="0"/>
                <a:ea typeface="新細明體" pitchFamily="18" charset="-120"/>
              </a:defRPr>
            </a:lvl3pPr>
            <a:lvl4pPr marL="1600200" indent="-228600">
              <a:defRPr kumimoji="1">
                <a:solidFill>
                  <a:schemeClr val="tx1"/>
                </a:solidFill>
                <a:latin typeface="Verdana" panose="020B0604030504040204" pitchFamily="34" charset="0"/>
                <a:ea typeface="新細明體" pitchFamily="18" charset="-120"/>
              </a:defRPr>
            </a:lvl4pPr>
            <a:lvl5pPr marL="2057400" indent="-228600">
              <a:defRPr kumimoji="1">
                <a:solidFill>
                  <a:schemeClr val="tx1"/>
                </a:solidFill>
                <a:latin typeface="Verdana" panose="020B0604030504040204" pitchFamily="34" charset="0"/>
                <a:ea typeface="新細明體" pitchFamily="18" charset="-120"/>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新細明體" pitchFamily="18" charset="-120"/>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新細明體" pitchFamily="18" charset="-120"/>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新細明體" pitchFamily="18" charset="-120"/>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新細明體" pitchFamily="18" charset="-120"/>
              </a:defRPr>
            </a:lvl9pPr>
          </a:lstStyle>
          <a:p>
            <a:fld id="{588AB0FC-D9CC-4291-B424-A3B9041112B8}" type="slidenum">
              <a:rPr lang="en-US" altLang="zh-TW">
                <a:latin typeface="Arial" panose="020B0604020202020204" pitchFamily="34" charset="0"/>
              </a:rPr>
              <a:pPr/>
              <a:t>5</a:t>
            </a:fld>
            <a:endParaRPr lang="en-US" altLang="zh-TW">
              <a:latin typeface="Arial" panose="020B0604020202020204" pitchFamily="34" charset="0"/>
            </a:endParaRPr>
          </a:p>
        </p:txBody>
      </p:sp>
    </p:spTree>
    <p:extLst>
      <p:ext uri="{BB962C8B-B14F-4D97-AF65-F5344CB8AC3E}">
        <p14:creationId xmlns:p14="http://schemas.microsoft.com/office/powerpoint/2010/main" val="19115890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err="1" smtClean="0">
                <a:solidFill>
                  <a:schemeClr val="tx1"/>
                </a:solidFill>
                <a:effectLst/>
                <a:latin typeface="+mn-lt"/>
                <a:ea typeface="+mn-ea"/>
                <a:cs typeface="+mn-cs"/>
              </a:rPr>
              <a:t>IaaS</a:t>
            </a:r>
            <a:r>
              <a:rPr lang="en-US" sz="1200" b="0" i="0" kern="1200" dirty="0" smtClean="0">
                <a:solidFill>
                  <a:schemeClr val="tx1"/>
                </a:solidFill>
                <a:effectLst/>
                <a:latin typeface="+mn-lt"/>
                <a:ea typeface="+mn-ea"/>
                <a:cs typeface="+mn-cs"/>
              </a:rPr>
              <a:t> helps you avoid the expense and complexity of buying and managing your own physical servers and other datacenter infrastructure. Each resource is offered as a separate service component and you only need to rent a particular one for as long as you need it. The </a:t>
            </a:r>
            <a:r>
              <a:rPr lang="en-US" sz="1200" b="0" i="0" u="none" strike="noStrike" kern="1200" dirty="0" smtClean="0">
                <a:solidFill>
                  <a:schemeClr val="tx1"/>
                </a:solidFill>
                <a:effectLst/>
                <a:latin typeface="+mn-lt"/>
                <a:ea typeface="+mn-ea"/>
                <a:cs typeface="+mn-cs"/>
                <a:hlinkClick r:id="rId3"/>
              </a:rPr>
              <a:t>cloud computing service provider</a:t>
            </a:r>
            <a:r>
              <a:rPr lang="en-US" sz="1200" b="0" i="0" kern="1200" dirty="0" smtClean="0">
                <a:solidFill>
                  <a:schemeClr val="tx1"/>
                </a:solidFill>
                <a:effectLst/>
                <a:latin typeface="+mn-lt"/>
                <a:ea typeface="+mn-ea"/>
                <a:cs typeface="+mn-cs"/>
              </a:rPr>
              <a:t> manages the infrastructure, while you purchase, install, configure and manage your own software—operating systems, middleware and applications.</a:t>
            </a:r>
            <a:endParaRPr lang="en-US" dirty="0"/>
          </a:p>
        </p:txBody>
      </p:sp>
      <p:sp>
        <p:nvSpPr>
          <p:cNvPr id="4" name="Slide Number Placeholder 3"/>
          <p:cNvSpPr>
            <a:spLocks noGrp="1"/>
          </p:cNvSpPr>
          <p:nvPr>
            <p:ph type="sldNum" sz="quarter" idx="10"/>
          </p:nvPr>
        </p:nvSpPr>
        <p:spPr/>
        <p:txBody>
          <a:bodyPr/>
          <a:lstStyle/>
          <a:p>
            <a:fld id="{D923E61B-9923-41E8-A048-1B57D195D0C6}" type="slidenum">
              <a:rPr lang="en-US" smtClean="0"/>
              <a:pPr/>
              <a:t>43</a:t>
            </a:fld>
            <a:endParaRPr lang="en-US"/>
          </a:p>
        </p:txBody>
      </p:sp>
    </p:spTree>
    <p:extLst>
      <p:ext uri="{BB962C8B-B14F-4D97-AF65-F5344CB8AC3E}">
        <p14:creationId xmlns:p14="http://schemas.microsoft.com/office/powerpoint/2010/main" val="18701550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0" i="0" kern="1200" dirty="0" smtClean="0">
                <a:solidFill>
                  <a:schemeClr val="tx1"/>
                </a:solidFill>
                <a:effectLst/>
                <a:latin typeface="+mn-lt"/>
                <a:ea typeface="+mn-ea"/>
                <a:cs typeface="+mn-cs"/>
              </a:rPr>
              <a:t>A hypervisor is a hardware virtualization technique that allows multiple guest operating systems (OS) to run on a single host system at the same time. The guest OS shares the hardware of the host computer, such that each OS appears to have its own processor, memory and other hardware resources.</a:t>
            </a:r>
            <a:endParaRPr lang="en-US" dirty="0"/>
          </a:p>
        </p:txBody>
      </p:sp>
      <p:sp>
        <p:nvSpPr>
          <p:cNvPr id="4" name="Slide Number Placeholder 3"/>
          <p:cNvSpPr>
            <a:spLocks noGrp="1"/>
          </p:cNvSpPr>
          <p:nvPr>
            <p:ph type="sldNum" sz="quarter" idx="10"/>
          </p:nvPr>
        </p:nvSpPr>
        <p:spPr/>
        <p:txBody>
          <a:bodyPr/>
          <a:lstStyle/>
          <a:p>
            <a:fld id="{D923E61B-9923-41E8-A048-1B57D195D0C6}" type="slidenum">
              <a:rPr lang="en-US" smtClean="0"/>
              <a:pPr/>
              <a:t>46</a:t>
            </a:fld>
            <a:endParaRPr lang="en-US"/>
          </a:p>
        </p:txBody>
      </p:sp>
    </p:spTree>
    <p:extLst>
      <p:ext uri="{BB962C8B-B14F-4D97-AF65-F5344CB8AC3E}">
        <p14:creationId xmlns:p14="http://schemas.microsoft.com/office/powerpoint/2010/main" val="17990899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Website hosting.</a:t>
            </a:r>
            <a:r>
              <a:rPr lang="en-US" sz="1200" b="0" i="0" kern="1200" dirty="0" smtClean="0">
                <a:solidFill>
                  <a:schemeClr val="tx1"/>
                </a:solidFill>
                <a:effectLst/>
                <a:latin typeface="+mn-lt"/>
                <a:ea typeface="+mn-ea"/>
                <a:cs typeface="+mn-cs"/>
              </a:rPr>
              <a:t> Running websites using </a:t>
            </a:r>
            <a:r>
              <a:rPr lang="en-US" sz="1200" b="0" i="0" kern="1200" dirty="0" err="1" smtClean="0">
                <a:solidFill>
                  <a:schemeClr val="tx1"/>
                </a:solidFill>
                <a:effectLst/>
                <a:latin typeface="+mn-lt"/>
                <a:ea typeface="+mn-ea"/>
                <a:cs typeface="+mn-cs"/>
              </a:rPr>
              <a:t>IaaS</a:t>
            </a:r>
            <a:r>
              <a:rPr lang="en-US" sz="1200" b="0" i="0" kern="1200" dirty="0" smtClean="0">
                <a:solidFill>
                  <a:schemeClr val="tx1"/>
                </a:solidFill>
                <a:effectLst/>
                <a:latin typeface="+mn-lt"/>
                <a:ea typeface="+mn-ea"/>
                <a:cs typeface="+mn-cs"/>
              </a:rPr>
              <a:t> can be less expensive than traditional web hosting.</a:t>
            </a:r>
          </a:p>
          <a:p>
            <a:r>
              <a:rPr lang="en-US" sz="1200" b="1" i="0" kern="1200" dirty="0" smtClean="0">
                <a:solidFill>
                  <a:schemeClr val="tx1"/>
                </a:solidFill>
                <a:effectLst/>
                <a:latin typeface="+mn-lt"/>
                <a:ea typeface="+mn-ea"/>
                <a:cs typeface="+mn-cs"/>
              </a:rPr>
              <a:t>Storage, backup and recovery.</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Organisations</a:t>
            </a:r>
            <a:r>
              <a:rPr lang="en-US" sz="1200" b="0" i="0" kern="1200" dirty="0" smtClean="0">
                <a:solidFill>
                  <a:schemeClr val="tx1"/>
                </a:solidFill>
                <a:effectLst/>
                <a:latin typeface="+mn-lt"/>
                <a:ea typeface="+mn-ea"/>
                <a:cs typeface="+mn-cs"/>
              </a:rPr>
              <a:t> avoid the capital outlay for storage and complexity of storage management, which typically requires a skilled staff to manage data and meet legal and compliance requirements. </a:t>
            </a:r>
            <a:r>
              <a:rPr lang="en-US" sz="1200" b="0" i="0" kern="1200" dirty="0" err="1" smtClean="0">
                <a:solidFill>
                  <a:schemeClr val="tx1"/>
                </a:solidFill>
                <a:effectLst/>
                <a:latin typeface="+mn-lt"/>
                <a:ea typeface="+mn-ea"/>
                <a:cs typeface="+mn-cs"/>
              </a:rPr>
              <a:t>IaaS</a:t>
            </a:r>
            <a:r>
              <a:rPr lang="en-US" sz="1200" b="0" i="0" kern="1200" dirty="0" smtClean="0">
                <a:solidFill>
                  <a:schemeClr val="tx1"/>
                </a:solidFill>
                <a:effectLst/>
                <a:latin typeface="+mn-lt"/>
                <a:ea typeface="+mn-ea"/>
                <a:cs typeface="+mn-cs"/>
              </a:rPr>
              <a:t> is useful for handling unpredictable demand and steadily growing storage needs. It can also simplify planning and management of backup and recovery systems.</a:t>
            </a:r>
          </a:p>
          <a:p>
            <a:r>
              <a:rPr lang="en-US" sz="1200" b="1" i="0" kern="1200" dirty="0" smtClean="0">
                <a:solidFill>
                  <a:schemeClr val="tx1"/>
                </a:solidFill>
                <a:effectLst/>
                <a:latin typeface="+mn-lt"/>
                <a:ea typeface="+mn-ea"/>
                <a:cs typeface="+mn-cs"/>
              </a:rPr>
              <a:t>Web apps.</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IaaS</a:t>
            </a:r>
            <a:r>
              <a:rPr lang="en-US" sz="1200" b="0" i="0" kern="1200" dirty="0" smtClean="0">
                <a:solidFill>
                  <a:schemeClr val="tx1"/>
                </a:solidFill>
                <a:effectLst/>
                <a:latin typeface="+mn-lt"/>
                <a:ea typeface="+mn-ea"/>
                <a:cs typeface="+mn-cs"/>
              </a:rPr>
              <a:t> provides all the infrastructure to support web apps, including storage, web and application servers and networking resources. </a:t>
            </a:r>
            <a:r>
              <a:rPr lang="en-US" sz="1200" b="0" i="0" kern="1200" dirty="0" err="1" smtClean="0">
                <a:solidFill>
                  <a:schemeClr val="tx1"/>
                </a:solidFill>
                <a:effectLst/>
                <a:latin typeface="+mn-lt"/>
                <a:ea typeface="+mn-ea"/>
                <a:cs typeface="+mn-cs"/>
              </a:rPr>
              <a:t>Organisations</a:t>
            </a:r>
            <a:r>
              <a:rPr lang="en-US" sz="1200" b="0" i="0" kern="1200" dirty="0" smtClean="0">
                <a:solidFill>
                  <a:schemeClr val="tx1"/>
                </a:solidFill>
                <a:effectLst/>
                <a:latin typeface="+mn-lt"/>
                <a:ea typeface="+mn-ea"/>
                <a:cs typeface="+mn-cs"/>
              </a:rPr>
              <a:t> can quickly deploy web apps on </a:t>
            </a:r>
            <a:r>
              <a:rPr lang="en-US" sz="1200" b="0" i="0" kern="1200" dirty="0" err="1" smtClean="0">
                <a:solidFill>
                  <a:schemeClr val="tx1"/>
                </a:solidFill>
                <a:effectLst/>
                <a:latin typeface="+mn-lt"/>
                <a:ea typeface="+mn-ea"/>
                <a:cs typeface="+mn-cs"/>
              </a:rPr>
              <a:t>IaaS</a:t>
            </a:r>
            <a:r>
              <a:rPr lang="en-US" sz="1200" b="0" i="0" kern="1200" dirty="0" smtClean="0">
                <a:solidFill>
                  <a:schemeClr val="tx1"/>
                </a:solidFill>
                <a:effectLst/>
                <a:latin typeface="+mn-lt"/>
                <a:ea typeface="+mn-ea"/>
                <a:cs typeface="+mn-cs"/>
              </a:rPr>
              <a:t> and easily scale infrastructure up and down when demand for the apps is unpredictable.</a:t>
            </a:r>
          </a:p>
          <a:p>
            <a:r>
              <a:rPr lang="en-US" sz="1200" b="1" i="0" kern="1200" dirty="0" smtClean="0">
                <a:solidFill>
                  <a:schemeClr val="tx1"/>
                </a:solidFill>
                <a:effectLst/>
                <a:latin typeface="+mn-lt"/>
                <a:ea typeface="+mn-ea"/>
                <a:cs typeface="+mn-cs"/>
              </a:rPr>
              <a:t>High-performance computing.</a:t>
            </a:r>
            <a:r>
              <a:rPr lang="en-US" sz="1200" b="0" i="0" kern="1200" dirty="0" smtClean="0">
                <a:solidFill>
                  <a:schemeClr val="tx1"/>
                </a:solidFill>
                <a:effectLst/>
                <a:latin typeface="+mn-lt"/>
                <a:ea typeface="+mn-ea"/>
                <a:cs typeface="+mn-cs"/>
              </a:rPr>
              <a:t> High-performance computing (HPC) on supercomputers, computer grids or computer clusters helps solve complex problems involving millions of variables or calculations. Examples include earthquake and protein folding simulations, climate and weather predictions, financial modeling and evaluating product designs.</a:t>
            </a:r>
          </a:p>
          <a:p>
            <a:r>
              <a:rPr lang="en-US" sz="1200" b="1" i="0" kern="1200" dirty="0" smtClean="0">
                <a:solidFill>
                  <a:schemeClr val="tx1"/>
                </a:solidFill>
                <a:effectLst/>
                <a:latin typeface="+mn-lt"/>
                <a:ea typeface="+mn-ea"/>
                <a:cs typeface="+mn-cs"/>
              </a:rPr>
              <a:t>Big data analysis.</a:t>
            </a:r>
            <a:r>
              <a:rPr lang="en-US" sz="1200" b="0" i="0" kern="1200" dirty="0" smtClean="0">
                <a:solidFill>
                  <a:schemeClr val="tx1"/>
                </a:solidFill>
                <a:effectLst/>
                <a:latin typeface="+mn-lt"/>
                <a:ea typeface="+mn-ea"/>
                <a:cs typeface="+mn-cs"/>
              </a:rPr>
              <a:t> Big data is a popular term for massive data sets that contain potentially valuable patterns, trends and associations. Mining data sets to locate or tease out these hidden patterns requires a huge amount of processing power, which </a:t>
            </a:r>
            <a:r>
              <a:rPr lang="en-US" sz="1200" b="0" i="0" kern="1200" dirty="0" err="1" smtClean="0">
                <a:solidFill>
                  <a:schemeClr val="tx1"/>
                </a:solidFill>
                <a:effectLst/>
                <a:latin typeface="+mn-lt"/>
                <a:ea typeface="+mn-ea"/>
                <a:cs typeface="+mn-cs"/>
              </a:rPr>
              <a:t>IaaS</a:t>
            </a:r>
            <a:r>
              <a:rPr lang="en-US" sz="1200" b="0" i="0" kern="1200" dirty="0" smtClean="0">
                <a:solidFill>
                  <a:schemeClr val="tx1"/>
                </a:solidFill>
                <a:effectLst/>
                <a:latin typeface="+mn-lt"/>
                <a:ea typeface="+mn-ea"/>
                <a:cs typeface="+mn-cs"/>
              </a:rPr>
              <a:t> economically provides.</a:t>
            </a:r>
          </a:p>
          <a:p>
            <a:endParaRPr lang="en-US" dirty="0"/>
          </a:p>
        </p:txBody>
      </p:sp>
      <p:sp>
        <p:nvSpPr>
          <p:cNvPr id="4" name="Slide Number Placeholder 3"/>
          <p:cNvSpPr>
            <a:spLocks noGrp="1"/>
          </p:cNvSpPr>
          <p:nvPr>
            <p:ph type="sldNum" sz="quarter" idx="10"/>
          </p:nvPr>
        </p:nvSpPr>
        <p:spPr/>
        <p:txBody>
          <a:bodyPr/>
          <a:lstStyle/>
          <a:p>
            <a:fld id="{D923E61B-9923-41E8-A048-1B57D195D0C6}" type="slidenum">
              <a:rPr lang="en-US" smtClean="0"/>
              <a:pPr/>
              <a:t>47</a:t>
            </a:fld>
            <a:endParaRPr lang="en-US"/>
          </a:p>
        </p:txBody>
      </p:sp>
    </p:spTree>
    <p:extLst>
      <p:ext uri="{BB962C8B-B14F-4D97-AF65-F5344CB8AC3E}">
        <p14:creationId xmlns:p14="http://schemas.microsoft.com/office/powerpoint/2010/main" val="34550893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err="1" smtClean="0">
                <a:solidFill>
                  <a:schemeClr val="tx1"/>
                </a:solidFill>
                <a:effectLst/>
                <a:latin typeface="+mn-lt"/>
                <a:ea typeface="+mn-ea"/>
                <a:cs typeface="+mn-cs"/>
              </a:rPr>
              <a:t>IaaS</a:t>
            </a:r>
            <a:r>
              <a:rPr lang="en-US" sz="1200" b="0" i="0" kern="1200" dirty="0" smtClean="0">
                <a:solidFill>
                  <a:schemeClr val="tx1"/>
                </a:solidFill>
                <a:effectLst/>
                <a:latin typeface="+mn-lt"/>
                <a:ea typeface="+mn-ea"/>
                <a:cs typeface="+mn-cs"/>
              </a:rPr>
              <a:t>: Infrastructure as a Service Cloud infrastructure services, known as “Infrastructure as a Service” (</a:t>
            </a:r>
            <a:r>
              <a:rPr lang="en-US" sz="1200" b="0" i="0" kern="1200" dirty="0" err="1" smtClean="0">
                <a:solidFill>
                  <a:schemeClr val="tx1"/>
                </a:solidFill>
                <a:effectLst/>
                <a:latin typeface="+mn-lt"/>
                <a:ea typeface="+mn-ea"/>
                <a:cs typeface="+mn-cs"/>
              </a:rPr>
              <a:t>IaaS</a:t>
            </a:r>
            <a:r>
              <a:rPr lang="en-US" sz="1200" b="0" i="0" kern="1200" dirty="0" smtClean="0">
                <a:solidFill>
                  <a:schemeClr val="tx1"/>
                </a:solidFill>
                <a:effectLst/>
                <a:latin typeface="+mn-lt"/>
                <a:ea typeface="+mn-ea"/>
                <a:cs typeface="+mn-cs"/>
              </a:rPr>
              <a:t>), deliver computer infrastructure (such as a platform virtualization environment), storage, and networking. Instead of having to purchase software, servers, or network equipment, users can buy these as a fully outsourced service that is usually billed according to the amount of resources consumed. Basically, in exchange for a rental fee, a third party allows you to install a virtual server on their IT infrastructure. Compared to </a:t>
            </a:r>
            <a:r>
              <a:rPr lang="en-US" sz="1200" b="0" i="0" kern="1200" dirty="0" err="1" smtClean="0">
                <a:solidFill>
                  <a:schemeClr val="tx1"/>
                </a:solidFill>
                <a:effectLst/>
                <a:latin typeface="+mn-lt"/>
                <a:ea typeface="+mn-ea"/>
                <a:cs typeface="+mn-cs"/>
              </a:rPr>
              <a:t>SaaS</a:t>
            </a:r>
            <a:r>
              <a:rPr lang="en-US" sz="1200" b="0" i="0" kern="1200" dirty="0" smtClean="0">
                <a:solidFill>
                  <a:schemeClr val="tx1"/>
                </a:solidFill>
                <a:effectLst/>
                <a:latin typeface="+mn-lt"/>
                <a:ea typeface="+mn-ea"/>
                <a:cs typeface="+mn-cs"/>
              </a:rPr>
              <a:t> and </a:t>
            </a:r>
            <a:r>
              <a:rPr lang="en-US" sz="1200" b="0" i="0" kern="1200" dirty="0" err="1" smtClean="0">
                <a:solidFill>
                  <a:schemeClr val="tx1"/>
                </a:solidFill>
                <a:effectLst/>
                <a:latin typeface="+mn-lt"/>
                <a:ea typeface="+mn-ea"/>
                <a:cs typeface="+mn-cs"/>
              </a:rPr>
              <a:t>PaaS</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IaaS</a:t>
            </a:r>
            <a:r>
              <a:rPr lang="en-US" sz="1200" b="0" i="0" kern="1200" dirty="0" smtClean="0">
                <a:solidFill>
                  <a:schemeClr val="tx1"/>
                </a:solidFill>
                <a:effectLst/>
                <a:latin typeface="+mn-lt"/>
                <a:ea typeface="+mn-ea"/>
                <a:cs typeface="+mn-cs"/>
              </a:rPr>
              <a:t> users are responsible for managing more: applications, data, runtime, middleware, and O/S. Vendors still manage virtualization, servers, hard drives, storage, and networking. What users gain with </a:t>
            </a:r>
            <a:r>
              <a:rPr lang="en-US" sz="1200" b="0" i="0" kern="1200" dirty="0" err="1" smtClean="0">
                <a:solidFill>
                  <a:schemeClr val="tx1"/>
                </a:solidFill>
                <a:effectLst/>
                <a:latin typeface="+mn-lt"/>
                <a:ea typeface="+mn-ea"/>
                <a:cs typeface="+mn-cs"/>
              </a:rPr>
              <a:t>IaaS</a:t>
            </a:r>
            <a:r>
              <a:rPr lang="en-US" sz="1200" b="0" i="0" kern="1200" dirty="0" smtClean="0">
                <a:solidFill>
                  <a:schemeClr val="tx1"/>
                </a:solidFill>
                <a:effectLst/>
                <a:latin typeface="+mn-lt"/>
                <a:ea typeface="+mn-ea"/>
                <a:cs typeface="+mn-cs"/>
              </a:rPr>
              <a:t> is infrastructure on top of which they can install any required platforms. Users are responsible for updating these if new versions are released.</a:t>
            </a:r>
            <a:endParaRPr lang="en-US" dirty="0"/>
          </a:p>
        </p:txBody>
      </p:sp>
      <p:sp>
        <p:nvSpPr>
          <p:cNvPr id="4" name="Slide Number Placeholder 3"/>
          <p:cNvSpPr>
            <a:spLocks noGrp="1"/>
          </p:cNvSpPr>
          <p:nvPr>
            <p:ph type="sldNum" sz="quarter" idx="10"/>
          </p:nvPr>
        </p:nvSpPr>
        <p:spPr/>
        <p:txBody>
          <a:bodyPr/>
          <a:lstStyle/>
          <a:p>
            <a:fld id="{D923E61B-9923-41E8-A048-1B57D195D0C6}" type="slidenum">
              <a:rPr lang="en-US" smtClean="0"/>
              <a:pPr/>
              <a:t>48</a:t>
            </a:fld>
            <a:endParaRPr lang="en-US"/>
          </a:p>
        </p:txBody>
      </p:sp>
    </p:spTree>
    <p:extLst>
      <p:ext uri="{BB962C8B-B14F-4D97-AF65-F5344CB8AC3E}">
        <p14:creationId xmlns:p14="http://schemas.microsoft.com/office/powerpoint/2010/main" val="18130342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err="1" smtClean="0">
                <a:solidFill>
                  <a:schemeClr val="tx1"/>
                </a:solidFill>
                <a:effectLst/>
                <a:latin typeface="+mn-lt"/>
                <a:ea typeface="+mn-ea"/>
                <a:cs typeface="+mn-cs"/>
              </a:rPr>
              <a:t>IaaS</a:t>
            </a:r>
            <a:r>
              <a:rPr lang="en-US" sz="1200" b="0" i="0" kern="1200" dirty="0" smtClean="0">
                <a:solidFill>
                  <a:schemeClr val="tx1"/>
                </a:solidFill>
                <a:effectLst/>
                <a:latin typeface="+mn-lt"/>
                <a:ea typeface="+mn-ea"/>
                <a:cs typeface="+mn-cs"/>
              </a:rPr>
              <a:t> (Infrastructure as a Service), as the name suggests, provides you the computing infrastructure, physical or (quite often) virtual machines and other resources like virtual-machine disk image library, block and file-based storage, firewalls, load balancers, IP addresses, virtual local area networks etc.</a:t>
            </a:r>
          </a:p>
          <a:p>
            <a:pPr fontAlgn="base"/>
            <a:r>
              <a:rPr lang="en-US" sz="1200" b="0" i="0" kern="1200" dirty="0" smtClean="0">
                <a:solidFill>
                  <a:schemeClr val="tx1"/>
                </a:solidFill>
                <a:effectLst/>
                <a:latin typeface="+mn-lt"/>
                <a:ea typeface="+mn-ea"/>
                <a:cs typeface="+mn-cs"/>
              </a:rPr>
              <a:t>Examples: Amazon EC2, Windows Azure, Rackspace, Google Compute Engine.</a:t>
            </a:r>
          </a:p>
          <a:p>
            <a:endParaRPr lang="en-US" dirty="0"/>
          </a:p>
        </p:txBody>
      </p:sp>
      <p:sp>
        <p:nvSpPr>
          <p:cNvPr id="4" name="Slide Number Placeholder 3"/>
          <p:cNvSpPr>
            <a:spLocks noGrp="1"/>
          </p:cNvSpPr>
          <p:nvPr>
            <p:ph type="sldNum" sz="quarter" idx="10"/>
          </p:nvPr>
        </p:nvSpPr>
        <p:spPr/>
        <p:txBody>
          <a:bodyPr/>
          <a:lstStyle/>
          <a:p>
            <a:fld id="{D923E61B-9923-41E8-A048-1B57D195D0C6}" type="slidenum">
              <a:rPr lang="en-US" smtClean="0"/>
              <a:pPr/>
              <a:t>49</a:t>
            </a:fld>
            <a:endParaRPr lang="en-US"/>
          </a:p>
        </p:txBody>
      </p:sp>
    </p:spTree>
    <p:extLst>
      <p:ext uri="{BB962C8B-B14F-4D97-AF65-F5344CB8AC3E}">
        <p14:creationId xmlns:p14="http://schemas.microsoft.com/office/powerpoint/2010/main" val="41509021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err="1" smtClean="0">
                <a:solidFill>
                  <a:schemeClr val="tx1"/>
                </a:solidFill>
                <a:effectLst/>
                <a:latin typeface="+mn-lt"/>
                <a:ea typeface="+mn-ea"/>
                <a:cs typeface="+mn-cs"/>
              </a:rPr>
              <a:t>PaaS</a:t>
            </a:r>
            <a:r>
              <a:rPr lang="en-US" sz="1200" b="0" i="0" kern="1200" dirty="0" smtClean="0">
                <a:solidFill>
                  <a:schemeClr val="tx1"/>
                </a:solidFill>
                <a:effectLst/>
                <a:latin typeface="+mn-lt"/>
                <a:ea typeface="+mn-ea"/>
                <a:cs typeface="+mn-cs"/>
              </a:rPr>
              <a:t> allows you to avoid the expense and complexity of buying and managing software licenses, the underlying application infrastructure and middleware or the development tools and other resources</a:t>
            </a:r>
          </a:p>
          <a:p>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PAAS (Platform as a Service) is more popular among developers as they can put all their concentration on developing their apps and leave the rest of management and execution to the service provider. Many service providers also offer the flexibility to increase/decrease the CPU power depending upon the traffic loads giving developers cost effective and easy &amp; effortless management.</a:t>
            </a:r>
          </a:p>
          <a:p>
            <a:endParaRPr lang="en-US" dirty="0"/>
          </a:p>
        </p:txBody>
      </p:sp>
      <p:sp>
        <p:nvSpPr>
          <p:cNvPr id="4" name="Slide Number Placeholder 3"/>
          <p:cNvSpPr>
            <a:spLocks noGrp="1"/>
          </p:cNvSpPr>
          <p:nvPr>
            <p:ph type="sldNum" sz="quarter" idx="10"/>
          </p:nvPr>
        </p:nvSpPr>
        <p:spPr/>
        <p:txBody>
          <a:bodyPr/>
          <a:lstStyle/>
          <a:p>
            <a:fld id="{D923E61B-9923-41E8-A048-1B57D195D0C6}" type="slidenum">
              <a:rPr lang="en-US" smtClean="0"/>
              <a:pPr/>
              <a:t>53</a:t>
            </a:fld>
            <a:endParaRPr lang="en-US"/>
          </a:p>
        </p:txBody>
      </p:sp>
    </p:spTree>
    <p:extLst>
      <p:ext uri="{BB962C8B-B14F-4D97-AF65-F5344CB8AC3E}">
        <p14:creationId xmlns:p14="http://schemas.microsoft.com/office/powerpoint/2010/main" val="185647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err="1" smtClean="0">
                <a:solidFill>
                  <a:schemeClr val="tx1"/>
                </a:solidFill>
                <a:effectLst/>
                <a:latin typeface="+mn-lt"/>
                <a:ea typeface="+mn-ea"/>
                <a:cs typeface="+mn-cs"/>
              </a:rPr>
              <a:t>PaaS</a:t>
            </a:r>
            <a:r>
              <a:rPr lang="en-US" sz="1200" b="0" i="0" kern="1200" dirty="0" smtClean="0">
                <a:solidFill>
                  <a:schemeClr val="tx1"/>
                </a:solidFill>
                <a:effectLst/>
                <a:latin typeface="+mn-lt"/>
                <a:ea typeface="+mn-ea"/>
                <a:cs typeface="+mn-cs"/>
              </a:rPr>
              <a:t>: Platform as a Service The most complex of the three, cloud platform services or “Platform as a Service” (</a:t>
            </a:r>
            <a:r>
              <a:rPr lang="en-US" sz="1200" b="0" i="0" kern="1200" dirty="0" err="1" smtClean="0">
                <a:solidFill>
                  <a:schemeClr val="tx1"/>
                </a:solidFill>
                <a:effectLst/>
                <a:latin typeface="+mn-lt"/>
                <a:ea typeface="+mn-ea"/>
                <a:cs typeface="+mn-cs"/>
              </a:rPr>
              <a:t>PaaS</a:t>
            </a:r>
            <a:r>
              <a:rPr lang="en-US" sz="1200" b="0" i="0" kern="1200" dirty="0" smtClean="0">
                <a:solidFill>
                  <a:schemeClr val="tx1"/>
                </a:solidFill>
                <a:effectLst/>
                <a:latin typeface="+mn-lt"/>
                <a:ea typeface="+mn-ea"/>
                <a:cs typeface="+mn-cs"/>
              </a:rPr>
              <a:t>) deliver computational resources through a platform. What developers gain with </a:t>
            </a:r>
            <a:r>
              <a:rPr lang="en-US" sz="1200" b="0" i="0" kern="1200" dirty="0" err="1" smtClean="0">
                <a:solidFill>
                  <a:schemeClr val="tx1"/>
                </a:solidFill>
                <a:effectLst/>
                <a:latin typeface="+mn-lt"/>
                <a:ea typeface="+mn-ea"/>
                <a:cs typeface="+mn-cs"/>
              </a:rPr>
              <a:t>PaaS</a:t>
            </a:r>
            <a:r>
              <a:rPr lang="en-US" sz="1200" b="0" i="0" kern="1200" dirty="0" smtClean="0">
                <a:solidFill>
                  <a:schemeClr val="tx1"/>
                </a:solidFill>
                <a:effectLst/>
                <a:latin typeface="+mn-lt"/>
                <a:ea typeface="+mn-ea"/>
                <a:cs typeface="+mn-cs"/>
              </a:rPr>
              <a:t> is a framework they can build upon to develop or customize applications. </a:t>
            </a:r>
            <a:r>
              <a:rPr lang="en-US" sz="1200" b="0" i="0" kern="1200" dirty="0" err="1" smtClean="0">
                <a:solidFill>
                  <a:schemeClr val="tx1"/>
                </a:solidFill>
                <a:effectLst/>
                <a:latin typeface="+mn-lt"/>
                <a:ea typeface="+mn-ea"/>
                <a:cs typeface="+mn-cs"/>
              </a:rPr>
              <a:t>PaaS</a:t>
            </a:r>
            <a:r>
              <a:rPr lang="en-US" sz="1200" b="0" i="0" kern="1200" dirty="0" smtClean="0">
                <a:solidFill>
                  <a:schemeClr val="tx1"/>
                </a:solidFill>
                <a:effectLst/>
                <a:latin typeface="+mn-lt"/>
                <a:ea typeface="+mn-ea"/>
                <a:cs typeface="+mn-cs"/>
              </a:rPr>
              <a:t> makes the development, testing, and deployment of applications quick, simple, and cost-effective, eliminating the need to buy the underlying layers of hardware and software. One comparison between </a:t>
            </a:r>
            <a:r>
              <a:rPr lang="en-US" sz="1200" b="0" i="0" kern="1200" dirty="0" err="1" smtClean="0">
                <a:solidFill>
                  <a:schemeClr val="tx1"/>
                </a:solidFill>
                <a:effectLst/>
                <a:latin typeface="+mn-lt"/>
                <a:ea typeface="+mn-ea"/>
                <a:cs typeface="+mn-cs"/>
              </a:rPr>
              <a:t>SaaS</a:t>
            </a:r>
            <a:r>
              <a:rPr lang="en-US" sz="1200" b="0" i="0" kern="1200" dirty="0" smtClean="0">
                <a:solidFill>
                  <a:schemeClr val="tx1"/>
                </a:solidFill>
                <a:effectLst/>
                <a:latin typeface="+mn-lt"/>
                <a:ea typeface="+mn-ea"/>
                <a:cs typeface="+mn-cs"/>
              </a:rPr>
              <a:t> vs. </a:t>
            </a:r>
            <a:r>
              <a:rPr lang="en-US" sz="1200" b="0" i="0" kern="1200" dirty="0" err="1" smtClean="0">
                <a:solidFill>
                  <a:schemeClr val="tx1"/>
                </a:solidFill>
                <a:effectLst/>
                <a:latin typeface="+mn-lt"/>
                <a:ea typeface="+mn-ea"/>
                <a:cs typeface="+mn-cs"/>
              </a:rPr>
              <a:t>PaaS</a:t>
            </a:r>
            <a:r>
              <a:rPr lang="en-US" sz="1200" b="0" i="0" kern="1200" dirty="0" smtClean="0">
                <a:solidFill>
                  <a:schemeClr val="tx1"/>
                </a:solidFill>
                <a:effectLst/>
                <a:latin typeface="+mn-lt"/>
                <a:ea typeface="+mn-ea"/>
                <a:cs typeface="+mn-cs"/>
              </a:rPr>
              <a:t> has to do with what aspects must be managed by users, rather than providers: With </a:t>
            </a:r>
            <a:r>
              <a:rPr lang="en-US" sz="1200" b="0" i="0" kern="1200" dirty="0" err="1" smtClean="0">
                <a:solidFill>
                  <a:schemeClr val="tx1"/>
                </a:solidFill>
                <a:effectLst/>
                <a:latin typeface="+mn-lt"/>
                <a:ea typeface="+mn-ea"/>
                <a:cs typeface="+mn-cs"/>
              </a:rPr>
              <a:t>PaaS</a:t>
            </a:r>
            <a:r>
              <a:rPr lang="en-US" sz="1200" b="0" i="0" kern="1200" dirty="0" smtClean="0">
                <a:solidFill>
                  <a:schemeClr val="tx1"/>
                </a:solidFill>
                <a:effectLst/>
                <a:latin typeface="+mn-lt"/>
                <a:ea typeface="+mn-ea"/>
                <a:cs typeface="+mn-cs"/>
              </a:rPr>
              <a:t>, vendors still manage runtime, middleware, O/S, virtualization, servers, storage, and networking, but users manage applications and data.</a:t>
            </a:r>
            <a:endParaRPr lang="en-US" dirty="0"/>
          </a:p>
        </p:txBody>
      </p:sp>
      <p:sp>
        <p:nvSpPr>
          <p:cNvPr id="4" name="Slide Number Placeholder 3"/>
          <p:cNvSpPr>
            <a:spLocks noGrp="1"/>
          </p:cNvSpPr>
          <p:nvPr>
            <p:ph type="sldNum" sz="quarter" idx="10"/>
          </p:nvPr>
        </p:nvSpPr>
        <p:spPr/>
        <p:txBody>
          <a:bodyPr/>
          <a:lstStyle/>
          <a:p>
            <a:fld id="{D923E61B-9923-41E8-A048-1B57D195D0C6}" type="slidenum">
              <a:rPr lang="en-US" smtClean="0"/>
              <a:pPr/>
              <a:t>56</a:t>
            </a:fld>
            <a:endParaRPr lang="en-US"/>
          </a:p>
        </p:txBody>
      </p:sp>
    </p:spTree>
    <p:extLst>
      <p:ext uri="{BB962C8B-B14F-4D97-AF65-F5344CB8AC3E}">
        <p14:creationId xmlns:p14="http://schemas.microsoft.com/office/powerpoint/2010/main" val="4449763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err="1" smtClean="0">
                <a:solidFill>
                  <a:schemeClr val="tx1"/>
                </a:solidFill>
                <a:effectLst/>
                <a:latin typeface="+mn-lt"/>
                <a:ea typeface="+mn-ea"/>
                <a:cs typeface="+mn-cs"/>
              </a:rPr>
              <a:t>SaaS</a:t>
            </a:r>
            <a:r>
              <a:rPr lang="en-US" sz="1200" b="0" i="0" kern="1200" dirty="0" smtClean="0">
                <a:solidFill>
                  <a:schemeClr val="tx1"/>
                </a:solidFill>
                <a:effectLst/>
                <a:latin typeface="+mn-lt"/>
                <a:ea typeface="+mn-ea"/>
                <a:cs typeface="+mn-cs"/>
              </a:rPr>
              <a:t>: Software as a Service Cloud application services or “Software as a Service” (</a:t>
            </a:r>
            <a:r>
              <a:rPr lang="en-US" sz="1200" b="0" i="0" kern="1200" dirty="0" err="1" smtClean="0">
                <a:solidFill>
                  <a:schemeClr val="tx1"/>
                </a:solidFill>
                <a:effectLst/>
                <a:latin typeface="+mn-lt"/>
                <a:ea typeface="+mn-ea"/>
                <a:cs typeface="+mn-cs"/>
              </a:rPr>
              <a:t>SaaS</a:t>
            </a:r>
            <a:r>
              <a:rPr lang="en-US" sz="1200" b="0" i="0" kern="1200" dirty="0" smtClean="0">
                <a:solidFill>
                  <a:schemeClr val="tx1"/>
                </a:solidFill>
                <a:effectLst/>
                <a:latin typeface="+mn-lt"/>
                <a:ea typeface="+mn-ea"/>
                <a:cs typeface="+mn-cs"/>
              </a:rPr>
              <a:t>) are probably the most popular form of cloud computing and are easy to use. </a:t>
            </a:r>
            <a:r>
              <a:rPr lang="en-US" sz="1200" b="0" i="0" kern="1200" dirty="0" err="1" smtClean="0">
                <a:solidFill>
                  <a:schemeClr val="tx1"/>
                </a:solidFill>
                <a:effectLst/>
                <a:latin typeface="+mn-lt"/>
                <a:ea typeface="+mn-ea"/>
                <a:cs typeface="+mn-cs"/>
              </a:rPr>
              <a:t>SaaS</a:t>
            </a:r>
            <a:r>
              <a:rPr lang="en-US" sz="1200" b="0" i="0" kern="1200" dirty="0" smtClean="0">
                <a:solidFill>
                  <a:schemeClr val="tx1"/>
                </a:solidFill>
                <a:effectLst/>
                <a:latin typeface="+mn-lt"/>
                <a:ea typeface="+mn-ea"/>
                <a:cs typeface="+mn-cs"/>
              </a:rPr>
              <a:t> uses the Web to deliver applications that are managed by a third-party vendor and whose interface is accessed on the clients’ side. Most </a:t>
            </a:r>
            <a:r>
              <a:rPr lang="en-US" sz="1200" b="0" i="0" kern="1200" dirty="0" err="1" smtClean="0">
                <a:solidFill>
                  <a:schemeClr val="tx1"/>
                </a:solidFill>
                <a:effectLst/>
                <a:latin typeface="+mn-lt"/>
                <a:ea typeface="+mn-ea"/>
                <a:cs typeface="+mn-cs"/>
              </a:rPr>
              <a:t>SaaS</a:t>
            </a:r>
            <a:r>
              <a:rPr lang="en-US" sz="1200" b="0" i="0" kern="1200" dirty="0" smtClean="0">
                <a:solidFill>
                  <a:schemeClr val="tx1"/>
                </a:solidFill>
                <a:effectLst/>
                <a:latin typeface="+mn-lt"/>
                <a:ea typeface="+mn-ea"/>
                <a:cs typeface="+mn-cs"/>
              </a:rPr>
              <a:t> applications can be run directly from a Web browser, without any downloads or installations required. </a:t>
            </a:r>
            <a:r>
              <a:rPr lang="en-US" sz="1200" b="0" i="0" kern="1200" dirty="0" err="1" smtClean="0">
                <a:solidFill>
                  <a:schemeClr val="tx1"/>
                </a:solidFill>
                <a:effectLst/>
                <a:latin typeface="+mn-lt"/>
                <a:ea typeface="+mn-ea"/>
                <a:cs typeface="+mn-cs"/>
              </a:rPr>
              <a:t>SaaS</a:t>
            </a:r>
            <a:r>
              <a:rPr lang="en-US" sz="1200" b="0" i="0" kern="1200" dirty="0" smtClean="0">
                <a:solidFill>
                  <a:schemeClr val="tx1"/>
                </a:solidFill>
                <a:effectLst/>
                <a:latin typeface="+mn-lt"/>
                <a:ea typeface="+mn-ea"/>
                <a:cs typeface="+mn-cs"/>
              </a:rPr>
              <a:t> eliminates the need to install and run applications on individual computers. With </a:t>
            </a:r>
            <a:r>
              <a:rPr lang="en-US" sz="1200" b="0" i="0" kern="1200" dirty="0" err="1" smtClean="0">
                <a:solidFill>
                  <a:schemeClr val="tx1"/>
                </a:solidFill>
                <a:effectLst/>
                <a:latin typeface="+mn-lt"/>
                <a:ea typeface="+mn-ea"/>
                <a:cs typeface="+mn-cs"/>
              </a:rPr>
              <a:t>SaaS</a:t>
            </a:r>
            <a:r>
              <a:rPr lang="en-US" sz="1200" b="0" i="0" kern="1200" dirty="0" smtClean="0">
                <a:solidFill>
                  <a:schemeClr val="tx1"/>
                </a:solidFill>
                <a:effectLst/>
                <a:latin typeface="+mn-lt"/>
                <a:ea typeface="+mn-ea"/>
                <a:cs typeface="+mn-cs"/>
              </a:rPr>
              <a:t>, it’s easy for enterprises to streamline their maintenance and support, because everything can be managed by vendors: applications, runtime, data, middleware, O/S, virtualization, servers, storage, and networking. Gmail is one famous example of an </a:t>
            </a:r>
            <a:r>
              <a:rPr lang="en-US" sz="1200" b="0" i="0" kern="1200" dirty="0" err="1" smtClean="0">
                <a:solidFill>
                  <a:schemeClr val="tx1"/>
                </a:solidFill>
                <a:effectLst/>
                <a:latin typeface="+mn-lt"/>
                <a:ea typeface="+mn-ea"/>
                <a:cs typeface="+mn-cs"/>
              </a:rPr>
              <a:t>SaaS</a:t>
            </a:r>
            <a:r>
              <a:rPr lang="en-US" sz="1200" b="0" i="0" kern="1200" dirty="0" smtClean="0">
                <a:solidFill>
                  <a:schemeClr val="tx1"/>
                </a:solidFill>
                <a:effectLst/>
                <a:latin typeface="+mn-lt"/>
                <a:ea typeface="+mn-ea"/>
                <a:cs typeface="+mn-cs"/>
              </a:rPr>
              <a:t> mail provider.</a:t>
            </a:r>
            <a:endParaRPr lang="en-US" dirty="0"/>
          </a:p>
        </p:txBody>
      </p:sp>
      <p:sp>
        <p:nvSpPr>
          <p:cNvPr id="4" name="Slide Number Placeholder 3"/>
          <p:cNvSpPr>
            <a:spLocks noGrp="1"/>
          </p:cNvSpPr>
          <p:nvPr>
            <p:ph type="sldNum" sz="quarter" idx="10"/>
          </p:nvPr>
        </p:nvSpPr>
        <p:spPr/>
        <p:txBody>
          <a:bodyPr/>
          <a:lstStyle/>
          <a:p>
            <a:fld id="{D923E61B-9923-41E8-A048-1B57D195D0C6}" type="slidenum">
              <a:rPr lang="en-US" smtClean="0"/>
              <a:pPr/>
              <a:t>59</a:t>
            </a:fld>
            <a:endParaRPr lang="en-US"/>
          </a:p>
        </p:txBody>
      </p:sp>
    </p:spTree>
    <p:extLst>
      <p:ext uri="{BB962C8B-B14F-4D97-AF65-F5344CB8AC3E}">
        <p14:creationId xmlns:p14="http://schemas.microsoft.com/office/powerpoint/2010/main" val="10230885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Public cloud solutions are readily available from Google, Amazon, Microsoft, and others. Public cloud services provide infrastructure and services to the public, and you, or your organization, secure a piece of that infrastructure and network. Resources are shared by hundreds or thousands of people. Gmail and U of I Box are examples of public cloud services. Google reported in April 2017 that it had 1 billion monthly users. While your email account is protected by a password, the hardware on which it is stored is shared by over 1 billion people.</a:t>
            </a:r>
            <a:endParaRPr lang="en-US" dirty="0"/>
          </a:p>
        </p:txBody>
      </p:sp>
      <p:sp>
        <p:nvSpPr>
          <p:cNvPr id="4" name="Slide Number Placeholder 3"/>
          <p:cNvSpPr>
            <a:spLocks noGrp="1"/>
          </p:cNvSpPr>
          <p:nvPr>
            <p:ph type="sldNum" sz="quarter" idx="10"/>
          </p:nvPr>
        </p:nvSpPr>
        <p:spPr/>
        <p:txBody>
          <a:bodyPr/>
          <a:lstStyle/>
          <a:p>
            <a:fld id="{D923E61B-9923-41E8-A048-1B57D195D0C6}" type="slidenum">
              <a:rPr lang="en-US" smtClean="0"/>
              <a:pPr/>
              <a:t>69</a:t>
            </a:fld>
            <a:endParaRPr lang="en-US"/>
          </a:p>
        </p:txBody>
      </p:sp>
    </p:spTree>
    <p:extLst>
      <p:ext uri="{BB962C8B-B14F-4D97-AF65-F5344CB8AC3E}">
        <p14:creationId xmlns:p14="http://schemas.microsoft.com/office/powerpoint/2010/main" val="8072239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Private cloud solutions are dedicated to one organization or business, and often have much more specific security controls than does a public cloud. Many medical offices, banking institutions and other organizations who are required to meet federal and state guidelines for data controls use a private cloud. Using private cloud storage allows them to control highly sensitive data by meeting regulations and industry-based criteria, whether that be medical records, trade secrets, or other classified information. Private cloud solutions utilize infrastructure that is either owned and controlled by the organization, or they are able to contractually require those specific criteria be met by a vendor who manages the infrastructure.</a:t>
            </a:r>
            <a:endParaRPr lang="en-US" dirty="0"/>
          </a:p>
        </p:txBody>
      </p:sp>
      <p:sp>
        <p:nvSpPr>
          <p:cNvPr id="4" name="Slide Number Placeholder 3"/>
          <p:cNvSpPr>
            <a:spLocks noGrp="1"/>
          </p:cNvSpPr>
          <p:nvPr>
            <p:ph type="sldNum" sz="quarter" idx="10"/>
          </p:nvPr>
        </p:nvSpPr>
        <p:spPr/>
        <p:txBody>
          <a:bodyPr/>
          <a:lstStyle/>
          <a:p>
            <a:fld id="{D923E61B-9923-41E8-A048-1B57D195D0C6}" type="slidenum">
              <a:rPr lang="en-US" smtClean="0"/>
              <a:pPr/>
              <a:t>70</a:t>
            </a:fld>
            <a:endParaRPr lang="en-US"/>
          </a:p>
        </p:txBody>
      </p:sp>
    </p:spTree>
    <p:extLst>
      <p:ext uri="{BB962C8B-B14F-4D97-AF65-F5344CB8AC3E}">
        <p14:creationId xmlns:p14="http://schemas.microsoft.com/office/powerpoint/2010/main" val="33238629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投影片圖像版面配置區 1"/>
          <p:cNvSpPr>
            <a:spLocks noGrp="1" noRot="1" noChangeAspect="1" noTextEdit="1"/>
          </p:cNvSpPr>
          <p:nvPr>
            <p:ph type="sldImg"/>
          </p:nvPr>
        </p:nvSpPr>
        <p:spPr>
          <a:ln/>
        </p:spPr>
      </p:sp>
      <p:sp>
        <p:nvSpPr>
          <p:cNvPr id="11267" name="備忘稿版面配置區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TW" smtClean="0">
                <a:latin typeface="Arial" panose="020B0604020202020204" pitchFamily="34" charset="0"/>
              </a:rPr>
              <a:t>1.1	CLOUD COMPUTING IN A NUTSHELL</a:t>
            </a:r>
            <a:endParaRPr lang="zh-TW" altLang="en-US" smtClean="0">
              <a:latin typeface="Arial" panose="020B0604020202020204" pitchFamily="34" charset="0"/>
            </a:endParaRPr>
          </a:p>
        </p:txBody>
      </p:sp>
      <p:sp>
        <p:nvSpPr>
          <p:cNvPr id="11268" name="投影片編號版面配置區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a:solidFill>
                  <a:schemeClr val="tx1"/>
                </a:solidFill>
                <a:latin typeface="Verdana" panose="020B0604030504040204" pitchFamily="34" charset="0"/>
                <a:ea typeface="新細明體" pitchFamily="18" charset="-120"/>
              </a:defRPr>
            </a:lvl1pPr>
            <a:lvl2pPr marL="742950" indent="-285750">
              <a:defRPr kumimoji="1">
                <a:solidFill>
                  <a:schemeClr val="tx1"/>
                </a:solidFill>
                <a:latin typeface="Verdana" panose="020B0604030504040204" pitchFamily="34" charset="0"/>
                <a:ea typeface="新細明體" pitchFamily="18" charset="-120"/>
              </a:defRPr>
            </a:lvl2pPr>
            <a:lvl3pPr marL="1143000" indent="-228600">
              <a:defRPr kumimoji="1">
                <a:solidFill>
                  <a:schemeClr val="tx1"/>
                </a:solidFill>
                <a:latin typeface="Verdana" panose="020B0604030504040204" pitchFamily="34" charset="0"/>
                <a:ea typeface="新細明體" pitchFamily="18" charset="-120"/>
              </a:defRPr>
            </a:lvl3pPr>
            <a:lvl4pPr marL="1600200" indent="-228600">
              <a:defRPr kumimoji="1">
                <a:solidFill>
                  <a:schemeClr val="tx1"/>
                </a:solidFill>
                <a:latin typeface="Verdana" panose="020B0604030504040204" pitchFamily="34" charset="0"/>
                <a:ea typeface="新細明體" pitchFamily="18" charset="-120"/>
              </a:defRPr>
            </a:lvl4pPr>
            <a:lvl5pPr marL="2057400" indent="-228600">
              <a:defRPr kumimoji="1">
                <a:solidFill>
                  <a:schemeClr val="tx1"/>
                </a:solidFill>
                <a:latin typeface="Verdana" panose="020B0604030504040204" pitchFamily="34" charset="0"/>
                <a:ea typeface="新細明體" pitchFamily="18" charset="-120"/>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新細明體" pitchFamily="18" charset="-120"/>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新細明體" pitchFamily="18" charset="-120"/>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新細明體" pitchFamily="18" charset="-120"/>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新細明體" pitchFamily="18" charset="-120"/>
              </a:defRPr>
            </a:lvl9pPr>
          </a:lstStyle>
          <a:p>
            <a:fld id="{5E36FEEB-9BAB-4CF3-AFD3-0FE42FB6D1C8}" type="slidenum">
              <a:rPr lang="en-US" altLang="zh-TW">
                <a:latin typeface="Arial" panose="020B0604020202020204" pitchFamily="34" charset="0"/>
              </a:rPr>
              <a:pPr/>
              <a:t>6</a:t>
            </a:fld>
            <a:endParaRPr lang="en-US" altLang="zh-TW">
              <a:latin typeface="Arial" panose="020B0604020202020204" pitchFamily="34" charset="0"/>
            </a:endParaRPr>
          </a:p>
        </p:txBody>
      </p:sp>
    </p:spTree>
    <p:extLst>
      <p:ext uri="{BB962C8B-B14F-4D97-AF65-F5344CB8AC3E}">
        <p14:creationId xmlns:p14="http://schemas.microsoft.com/office/powerpoint/2010/main" val="6855002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Hybrid cloud solutions are a blend of public and private clouds. This is a more complex cloud solution in that the organization must manage multiple platforms and determine where data is stored. An example of a hybrid cloud solution is an organization that wants to keep confidential information secured on their private cloud, but make more general, customer-facing content on a public cloud.</a:t>
            </a:r>
            <a:endParaRPr lang="en-US" dirty="0"/>
          </a:p>
        </p:txBody>
      </p:sp>
      <p:sp>
        <p:nvSpPr>
          <p:cNvPr id="4" name="Slide Number Placeholder 3"/>
          <p:cNvSpPr>
            <a:spLocks noGrp="1"/>
          </p:cNvSpPr>
          <p:nvPr>
            <p:ph type="sldNum" sz="quarter" idx="10"/>
          </p:nvPr>
        </p:nvSpPr>
        <p:spPr/>
        <p:txBody>
          <a:bodyPr/>
          <a:lstStyle/>
          <a:p>
            <a:fld id="{D923E61B-9923-41E8-A048-1B57D195D0C6}" type="slidenum">
              <a:rPr lang="en-US" smtClean="0"/>
              <a:pPr/>
              <a:t>74</a:t>
            </a:fld>
            <a:endParaRPr lang="en-US"/>
          </a:p>
        </p:txBody>
      </p:sp>
    </p:spTree>
    <p:extLst>
      <p:ext uri="{BB962C8B-B14F-4D97-AF65-F5344CB8AC3E}">
        <p14:creationId xmlns:p14="http://schemas.microsoft.com/office/powerpoint/2010/main" val="8119460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投影片圖像版面配置區 1"/>
          <p:cNvSpPr>
            <a:spLocks noGrp="1" noRot="1" noChangeAspect="1" noTextEdit="1"/>
          </p:cNvSpPr>
          <p:nvPr>
            <p:ph type="sldImg"/>
          </p:nvPr>
        </p:nvSpPr>
        <p:spPr>
          <a:ln/>
        </p:spPr>
      </p:sp>
      <p:sp>
        <p:nvSpPr>
          <p:cNvPr id="107523" name="備忘稿版面配置區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TW" smtClean="0">
                <a:latin typeface="Arial" panose="020B0604020202020204" pitchFamily="34" charset="0"/>
              </a:rPr>
              <a:t>1.4.1	Self-Service</a:t>
            </a:r>
            <a:endParaRPr lang="zh-TW" altLang="en-US" smtClean="0">
              <a:latin typeface="Arial" panose="020B0604020202020204" pitchFamily="34" charset="0"/>
            </a:endParaRPr>
          </a:p>
        </p:txBody>
      </p:sp>
      <p:sp>
        <p:nvSpPr>
          <p:cNvPr id="107524" name="投影片編號版面配置區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a:solidFill>
                  <a:schemeClr val="tx1"/>
                </a:solidFill>
                <a:latin typeface="Verdana" panose="020B0604030504040204" pitchFamily="34" charset="0"/>
                <a:ea typeface="新細明體" pitchFamily="18" charset="-120"/>
              </a:defRPr>
            </a:lvl1pPr>
            <a:lvl2pPr marL="742950" indent="-285750">
              <a:defRPr kumimoji="1">
                <a:solidFill>
                  <a:schemeClr val="tx1"/>
                </a:solidFill>
                <a:latin typeface="Verdana" panose="020B0604030504040204" pitchFamily="34" charset="0"/>
                <a:ea typeface="新細明體" pitchFamily="18" charset="-120"/>
              </a:defRPr>
            </a:lvl2pPr>
            <a:lvl3pPr marL="1143000" indent="-228600">
              <a:defRPr kumimoji="1">
                <a:solidFill>
                  <a:schemeClr val="tx1"/>
                </a:solidFill>
                <a:latin typeface="Verdana" panose="020B0604030504040204" pitchFamily="34" charset="0"/>
                <a:ea typeface="新細明體" pitchFamily="18" charset="-120"/>
              </a:defRPr>
            </a:lvl3pPr>
            <a:lvl4pPr marL="1600200" indent="-228600">
              <a:defRPr kumimoji="1">
                <a:solidFill>
                  <a:schemeClr val="tx1"/>
                </a:solidFill>
                <a:latin typeface="Verdana" panose="020B0604030504040204" pitchFamily="34" charset="0"/>
                <a:ea typeface="新細明體" pitchFamily="18" charset="-120"/>
              </a:defRPr>
            </a:lvl4pPr>
            <a:lvl5pPr marL="2057400" indent="-228600">
              <a:defRPr kumimoji="1">
                <a:solidFill>
                  <a:schemeClr val="tx1"/>
                </a:solidFill>
                <a:latin typeface="Verdana" panose="020B0604030504040204" pitchFamily="34" charset="0"/>
                <a:ea typeface="新細明體" pitchFamily="18" charset="-120"/>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新細明體" pitchFamily="18" charset="-120"/>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新細明體" pitchFamily="18" charset="-120"/>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新細明體" pitchFamily="18" charset="-120"/>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新細明體" pitchFamily="18" charset="-120"/>
              </a:defRPr>
            </a:lvl9pPr>
          </a:lstStyle>
          <a:p>
            <a:fld id="{42C67759-3860-412A-9EB5-139BA018A84E}" type="slidenum">
              <a:rPr lang="en-US" altLang="zh-TW" smtClean="0">
                <a:latin typeface="Arial" panose="020B0604020202020204" pitchFamily="34" charset="0"/>
              </a:rPr>
              <a:pPr/>
              <a:t>78</a:t>
            </a:fld>
            <a:endParaRPr lang="en-US" altLang="zh-TW" smtClean="0">
              <a:latin typeface="Arial" panose="020B0604020202020204" pitchFamily="34" charset="0"/>
            </a:endParaRPr>
          </a:p>
        </p:txBody>
      </p:sp>
    </p:spTree>
    <p:extLst>
      <p:ext uri="{BB962C8B-B14F-4D97-AF65-F5344CB8AC3E}">
        <p14:creationId xmlns:p14="http://schemas.microsoft.com/office/powerpoint/2010/main" val="31675829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投影片圖像版面配置區 1"/>
          <p:cNvSpPr>
            <a:spLocks noGrp="1" noRot="1" noChangeAspect="1" noTextEdit="1"/>
          </p:cNvSpPr>
          <p:nvPr>
            <p:ph type="sldImg"/>
          </p:nvPr>
        </p:nvSpPr>
        <p:spPr>
          <a:ln/>
        </p:spPr>
      </p:sp>
      <p:sp>
        <p:nvSpPr>
          <p:cNvPr id="109571" name="備忘稿版面配置區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TW" smtClean="0">
                <a:latin typeface="Arial" panose="020B0604020202020204" pitchFamily="34" charset="0"/>
              </a:rPr>
              <a:t>1.4.2	Per-Usage Metering and Billing</a:t>
            </a:r>
            <a:endParaRPr lang="zh-TW" altLang="en-US" smtClean="0">
              <a:latin typeface="Arial" panose="020B0604020202020204" pitchFamily="34" charset="0"/>
            </a:endParaRPr>
          </a:p>
        </p:txBody>
      </p:sp>
      <p:sp>
        <p:nvSpPr>
          <p:cNvPr id="109572" name="投影片編號版面配置區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a:solidFill>
                  <a:schemeClr val="tx1"/>
                </a:solidFill>
                <a:latin typeface="Verdana" panose="020B0604030504040204" pitchFamily="34" charset="0"/>
                <a:ea typeface="新細明體" pitchFamily="18" charset="-120"/>
              </a:defRPr>
            </a:lvl1pPr>
            <a:lvl2pPr marL="742950" indent="-285750">
              <a:defRPr kumimoji="1">
                <a:solidFill>
                  <a:schemeClr val="tx1"/>
                </a:solidFill>
                <a:latin typeface="Verdana" panose="020B0604030504040204" pitchFamily="34" charset="0"/>
                <a:ea typeface="新細明體" pitchFamily="18" charset="-120"/>
              </a:defRPr>
            </a:lvl2pPr>
            <a:lvl3pPr marL="1143000" indent="-228600">
              <a:defRPr kumimoji="1">
                <a:solidFill>
                  <a:schemeClr val="tx1"/>
                </a:solidFill>
                <a:latin typeface="Verdana" panose="020B0604030504040204" pitchFamily="34" charset="0"/>
                <a:ea typeface="新細明體" pitchFamily="18" charset="-120"/>
              </a:defRPr>
            </a:lvl3pPr>
            <a:lvl4pPr marL="1600200" indent="-228600">
              <a:defRPr kumimoji="1">
                <a:solidFill>
                  <a:schemeClr val="tx1"/>
                </a:solidFill>
                <a:latin typeface="Verdana" panose="020B0604030504040204" pitchFamily="34" charset="0"/>
                <a:ea typeface="新細明體" pitchFamily="18" charset="-120"/>
              </a:defRPr>
            </a:lvl4pPr>
            <a:lvl5pPr marL="2057400" indent="-228600">
              <a:defRPr kumimoji="1">
                <a:solidFill>
                  <a:schemeClr val="tx1"/>
                </a:solidFill>
                <a:latin typeface="Verdana" panose="020B0604030504040204" pitchFamily="34" charset="0"/>
                <a:ea typeface="新細明體" pitchFamily="18" charset="-120"/>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新細明體" pitchFamily="18" charset="-120"/>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新細明體" pitchFamily="18" charset="-120"/>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新細明體" pitchFamily="18" charset="-120"/>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新細明體" pitchFamily="18" charset="-120"/>
              </a:defRPr>
            </a:lvl9pPr>
          </a:lstStyle>
          <a:p>
            <a:fld id="{7587D672-CBAC-43A8-A285-AD2594F8E821}" type="slidenum">
              <a:rPr lang="en-US" altLang="zh-TW" smtClean="0">
                <a:latin typeface="Arial" panose="020B0604020202020204" pitchFamily="34" charset="0"/>
              </a:rPr>
              <a:pPr/>
              <a:t>79</a:t>
            </a:fld>
            <a:endParaRPr lang="en-US" altLang="zh-TW" smtClean="0">
              <a:latin typeface="Arial" panose="020B0604020202020204" pitchFamily="34" charset="0"/>
            </a:endParaRPr>
          </a:p>
        </p:txBody>
      </p:sp>
    </p:spTree>
    <p:extLst>
      <p:ext uri="{BB962C8B-B14F-4D97-AF65-F5344CB8AC3E}">
        <p14:creationId xmlns:p14="http://schemas.microsoft.com/office/powerpoint/2010/main" val="137005997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投影片圖像版面配置區 1"/>
          <p:cNvSpPr>
            <a:spLocks noGrp="1" noRot="1" noChangeAspect="1" noTextEdit="1"/>
          </p:cNvSpPr>
          <p:nvPr>
            <p:ph type="sldImg"/>
          </p:nvPr>
        </p:nvSpPr>
        <p:spPr>
          <a:ln/>
        </p:spPr>
      </p:sp>
      <p:sp>
        <p:nvSpPr>
          <p:cNvPr id="111619" name="備忘稿版面配置區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TW" smtClean="0">
                <a:latin typeface="Arial" panose="020B0604020202020204" pitchFamily="34" charset="0"/>
              </a:rPr>
              <a:t>1.4.2	Per-Usage Metering and Billing</a:t>
            </a:r>
            <a:endParaRPr lang="zh-TW" altLang="en-US" smtClean="0">
              <a:latin typeface="Arial" panose="020B0604020202020204" pitchFamily="34" charset="0"/>
            </a:endParaRPr>
          </a:p>
        </p:txBody>
      </p:sp>
      <p:sp>
        <p:nvSpPr>
          <p:cNvPr id="111620" name="投影片編號版面配置區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a:solidFill>
                  <a:schemeClr val="tx1"/>
                </a:solidFill>
                <a:latin typeface="Verdana" panose="020B0604030504040204" pitchFamily="34" charset="0"/>
                <a:ea typeface="新細明體" pitchFamily="18" charset="-120"/>
              </a:defRPr>
            </a:lvl1pPr>
            <a:lvl2pPr marL="742950" indent="-285750">
              <a:defRPr kumimoji="1">
                <a:solidFill>
                  <a:schemeClr val="tx1"/>
                </a:solidFill>
                <a:latin typeface="Verdana" panose="020B0604030504040204" pitchFamily="34" charset="0"/>
                <a:ea typeface="新細明體" pitchFamily="18" charset="-120"/>
              </a:defRPr>
            </a:lvl2pPr>
            <a:lvl3pPr marL="1143000" indent="-228600">
              <a:defRPr kumimoji="1">
                <a:solidFill>
                  <a:schemeClr val="tx1"/>
                </a:solidFill>
                <a:latin typeface="Verdana" panose="020B0604030504040204" pitchFamily="34" charset="0"/>
                <a:ea typeface="新細明體" pitchFamily="18" charset="-120"/>
              </a:defRPr>
            </a:lvl3pPr>
            <a:lvl4pPr marL="1600200" indent="-228600">
              <a:defRPr kumimoji="1">
                <a:solidFill>
                  <a:schemeClr val="tx1"/>
                </a:solidFill>
                <a:latin typeface="Verdana" panose="020B0604030504040204" pitchFamily="34" charset="0"/>
                <a:ea typeface="新細明體" pitchFamily="18" charset="-120"/>
              </a:defRPr>
            </a:lvl4pPr>
            <a:lvl5pPr marL="2057400" indent="-228600">
              <a:defRPr kumimoji="1">
                <a:solidFill>
                  <a:schemeClr val="tx1"/>
                </a:solidFill>
                <a:latin typeface="Verdana" panose="020B0604030504040204" pitchFamily="34" charset="0"/>
                <a:ea typeface="新細明體" pitchFamily="18" charset="-120"/>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新細明體" pitchFamily="18" charset="-120"/>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新細明體" pitchFamily="18" charset="-120"/>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新細明體" pitchFamily="18" charset="-120"/>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新細明體" pitchFamily="18" charset="-120"/>
              </a:defRPr>
            </a:lvl9pPr>
          </a:lstStyle>
          <a:p>
            <a:fld id="{E828EBED-C4FD-41AA-89EE-EE12A003AA01}" type="slidenum">
              <a:rPr lang="en-US" altLang="zh-TW" smtClean="0">
                <a:latin typeface="Arial" panose="020B0604020202020204" pitchFamily="34" charset="0"/>
              </a:rPr>
              <a:pPr/>
              <a:t>80</a:t>
            </a:fld>
            <a:endParaRPr lang="en-US" altLang="zh-TW" smtClean="0">
              <a:latin typeface="Arial" panose="020B0604020202020204" pitchFamily="34" charset="0"/>
            </a:endParaRPr>
          </a:p>
        </p:txBody>
      </p:sp>
    </p:spTree>
    <p:extLst>
      <p:ext uri="{BB962C8B-B14F-4D97-AF65-F5344CB8AC3E}">
        <p14:creationId xmlns:p14="http://schemas.microsoft.com/office/powerpoint/2010/main" val="8919750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投影片圖像版面配置區 1"/>
          <p:cNvSpPr>
            <a:spLocks noGrp="1" noRot="1" noChangeAspect="1" noTextEdit="1"/>
          </p:cNvSpPr>
          <p:nvPr>
            <p:ph type="sldImg"/>
          </p:nvPr>
        </p:nvSpPr>
        <p:spPr>
          <a:ln/>
        </p:spPr>
      </p:sp>
      <p:sp>
        <p:nvSpPr>
          <p:cNvPr id="113667" name="備忘稿版面配置區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TW" smtClean="0">
                <a:latin typeface="Arial" panose="020B0604020202020204" pitchFamily="34" charset="0"/>
              </a:rPr>
              <a:t>1.4.3	Elasticity</a:t>
            </a:r>
            <a:endParaRPr lang="zh-TW" altLang="en-US" smtClean="0">
              <a:latin typeface="Arial" panose="020B0604020202020204" pitchFamily="34" charset="0"/>
            </a:endParaRPr>
          </a:p>
        </p:txBody>
      </p:sp>
      <p:sp>
        <p:nvSpPr>
          <p:cNvPr id="113668" name="投影片編號版面配置區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a:solidFill>
                  <a:schemeClr val="tx1"/>
                </a:solidFill>
                <a:latin typeface="Verdana" panose="020B0604030504040204" pitchFamily="34" charset="0"/>
                <a:ea typeface="新細明體" pitchFamily="18" charset="-120"/>
              </a:defRPr>
            </a:lvl1pPr>
            <a:lvl2pPr marL="742950" indent="-285750">
              <a:defRPr kumimoji="1">
                <a:solidFill>
                  <a:schemeClr val="tx1"/>
                </a:solidFill>
                <a:latin typeface="Verdana" panose="020B0604030504040204" pitchFamily="34" charset="0"/>
                <a:ea typeface="新細明體" pitchFamily="18" charset="-120"/>
              </a:defRPr>
            </a:lvl2pPr>
            <a:lvl3pPr marL="1143000" indent="-228600">
              <a:defRPr kumimoji="1">
                <a:solidFill>
                  <a:schemeClr val="tx1"/>
                </a:solidFill>
                <a:latin typeface="Verdana" panose="020B0604030504040204" pitchFamily="34" charset="0"/>
                <a:ea typeface="新細明體" pitchFamily="18" charset="-120"/>
              </a:defRPr>
            </a:lvl3pPr>
            <a:lvl4pPr marL="1600200" indent="-228600">
              <a:defRPr kumimoji="1">
                <a:solidFill>
                  <a:schemeClr val="tx1"/>
                </a:solidFill>
                <a:latin typeface="Verdana" panose="020B0604030504040204" pitchFamily="34" charset="0"/>
                <a:ea typeface="新細明體" pitchFamily="18" charset="-120"/>
              </a:defRPr>
            </a:lvl4pPr>
            <a:lvl5pPr marL="2057400" indent="-228600">
              <a:defRPr kumimoji="1">
                <a:solidFill>
                  <a:schemeClr val="tx1"/>
                </a:solidFill>
                <a:latin typeface="Verdana" panose="020B0604030504040204" pitchFamily="34" charset="0"/>
                <a:ea typeface="新細明體" pitchFamily="18" charset="-120"/>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新細明體" pitchFamily="18" charset="-120"/>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新細明體" pitchFamily="18" charset="-120"/>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新細明體" pitchFamily="18" charset="-120"/>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新細明體" pitchFamily="18" charset="-120"/>
              </a:defRPr>
            </a:lvl9pPr>
          </a:lstStyle>
          <a:p>
            <a:fld id="{26C01CEF-5734-4F10-BE22-DDA366CBEA70}" type="slidenum">
              <a:rPr lang="en-US" altLang="zh-TW" smtClean="0">
                <a:latin typeface="Arial" panose="020B0604020202020204" pitchFamily="34" charset="0"/>
              </a:rPr>
              <a:pPr/>
              <a:t>81</a:t>
            </a:fld>
            <a:endParaRPr lang="en-US" altLang="zh-TW" smtClean="0">
              <a:latin typeface="Arial" panose="020B0604020202020204" pitchFamily="34" charset="0"/>
            </a:endParaRPr>
          </a:p>
        </p:txBody>
      </p:sp>
    </p:spTree>
    <p:extLst>
      <p:ext uri="{BB962C8B-B14F-4D97-AF65-F5344CB8AC3E}">
        <p14:creationId xmlns:p14="http://schemas.microsoft.com/office/powerpoint/2010/main" val="405402139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投影片圖像版面配置區 1"/>
          <p:cNvSpPr>
            <a:spLocks noGrp="1" noRot="1" noChangeAspect="1" noTextEdit="1"/>
          </p:cNvSpPr>
          <p:nvPr>
            <p:ph type="sldImg"/>
          </p:nvPr>
        </p:nvSpPr>
        <p:spPr>
          <a:ln/>
        </p:spPr>
      </p:sp>
      <p:sp>
        <p:nvSpPr>
          <p:cNvPr id="115715" name="備忘稿版面配置區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TW" smtClean="0">
                <a:latin typeface="Arial" panose="020B0604020202020204" pitchFamily="34" charset="0"/>
              </a:rPr>
              <a:t>1.4.4	Customization</a:t>
            </a:r>
            <a:endParaRPr lang="zh-TW" altLang="en-US" smtClean="0">
              <a:latin typeface="Arial" panose="020B0604020202020204" pitchFamily="34" charset="0"/>
            </a:endParaRPr>
          </a:p>
        </p:txBody>
      </p:sp>
      <p:sp>
        <p:nvSpPr>
          <p:cNvPr id="115716" name="投影片編號版面配置區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a:solidFill>
                  <a:schemeClr val="tx1"/>
                </a:solidFill>
                <a:latin typeface="Verdana" panose="020B0604030504040204" pitchFamily="34" charset="0"/>
                <a:ea typeface="新細明體" pitchFamily="18" charset="-120"/>
              </a:defRPr>
            </a:lvl1pPr>
            <a:lvl2pPr marL="742950" indent="-285750">
              <a:defRPr kumimoji="1">
                <a:solidFill>
                  <a:schemeClr val="tx1"/>
                </a:solidFill>
                <a:latin typeface="Verdana" panose="020B0604030504040204" pitchFamily="34" charset="0"/>
                <a:ea typeface="新細明體" pitchFamily="18" charset="-120"/>
              </a:defRPr>
            </a:lvl2pPr>
            <a:lvl3pPr marL="1143000" indent="-228600">
              <a:defRPr kumimoji="1">
                <a:solidFill>
                  <a:schemeClr val="tx1"/>
                </a:solidFill>
                <a:latin typeface="Verdana" panose="020B0604030504040204" pitchFamily="34" charset="0"/>
                <a:ea typeface="新細明體" pitchFamily="18" charset="-120"/>
              </a:defRPr>
            </a:lvl3pPr>
            <a:lvl4pPr marL="1600200" indent="-228600">
              <a:defRPr kumimoji="1">
                <a:solidFill>
                  <a:schemeClr val="tx1"/>
                </a:solidFill>
                <a:latin typeface="Verdana" panose="020B0604030504040204" pitchFamily="34" charset="0"/>
                <a:ea typeface="新細明體" pitchFamily="18" charset="-120"/>
              </a:defRPr>
            </a:lvl4pPr>
            <a:lvl5pPr marL="2057400" indent="-228600">
              <a:defRPr kumimoji="1">
                <a:solidFill>
                  <a:schemeClr val="tx1"/>
                </a:solidFill>
                <a:latin typeface="Verdana" panose="020B0604030504040204" pitchFamily="34" charset="0"/>
                <a:ea typeface="新細明體" pitchFamily="18" charset="-120"/>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新細明體" pitchFamily="18" charset="-120"/>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新細明體" pitchFamily="18" charset="-120"/>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新細明體" pitchFamily="18" charset="-120"/>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新細明體" pitchFamily="18" charset="-120"/>
              </a:defRPr>
            </a:lvl9pPr>
          </a:lstStyle>
          <a:p>
            <a:fld id="{E396BCD2-3A22-468F-8ED5-FCA613A4631D}" type="slidenum">
              <a:rPr lang="en-US" altLang="zh-TW" smtClean="0">
                <a:latin typeface="Arial" panose="020B0604020202020204" pitchFamily="34" charset="0"/>
              </a:rPr>
              <a:pPr/>
              <a:t>82</a:t>
            </a:fld>
            <a:endParaRPr lang="en-US" altLang="zh-TW" smtClean="0">
              <a:latin typeface="Arial" panose="020B0604020202020204" pitchFamily="34" charset="0"/>
            </a:endParaRPr>
          </a:p>
        </p:txBody>
      </p:sp>
    </p:spTree>
    <p:extLst>
      <p:ext uri="{BB962C8B-B14F-4D97-AF65-F5344CB8AC3E}">
        <p14:creationId xmlns:p14="http://schemas.microsoft.com/office/powerpoint/2010/main" val="388999478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投影片圖像版面配置區 1"/>
          <p:cNvSpPr>
            <a:spLocks noGrp="1" noRot="1" noChangeAspect="1" noTextEdit="1"/>
          </p:cNvSpPr>
          <p:nvPr>
            <p:ph type="sldImg"/>
          </p:nvPr>
        </p:nvSpPr>
        <p:spPr>
          <a:ln/>
        </p:spPr>
      </p:sp>
      <p:sp>
        <p:nvSpPr>
          <p:cNvPr id="123907" name="備忘稿版面配置區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TW" smtClean="0">
                <a:latin typeface="Arial" panose="020B0604020202020204" pitchFamily="34" charset="0"/>
              </a:rPr>
              <a:t>1.5.1	Features</a:t>
            </a:r>
            <a:endParaRPr lang="zh-TW" altLang="en-US" smtClean="0">
              <a:latin typeface="Arial" panose="020B0604020202020204" pitchFamily="34" charset="0"/>
            </a:endParaRPr>
          </a:p>
        </p:txBody>
      </p:sp>
      <p:sp>
        <p:nvSpPr>
          <p:cNvPr id="123908" name="投影片編號版面配置區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a:solidFill>
                  <a:schemeClr val="tx1"/>
                </a:solidFill>
                <a:latin typeface="Verdana" panose="020B0604030504040204" pitchFamily="34" charset="0"/>
                <a:ea typeface="新細明體" pitchFamily="18" charset="-120"/>
              </a:defRPr>
            </a:lvl1pPr>
            <a:lvl2pPr marL="742950" indent="-285750">
              <a:defRPr kumimoji="1">
                <a:solidFill>
                  <a:schemeClr val="tx1"/>
                </a:solidFill>
                <a:latin typeface="Verdana" panose="020B0604030504040204" pitchFamily="34" charset="0"/>
                <a:ea typeface="新細明體" pitchFamily="18" charset="-120"/>
              </a:defRPr>
            </a:lvl2pPr>
            <a:lvl3pPr marL="1143000" indent="-228600">
              <a:defRPr kumimoji="1">
                <a:solidFill>
                  <a:schemeClr val="tx1"/>
                </a:solidFill>
                <a:latin typeface="Verdana" panose="020B0604030504040204" pitchFamily="34" charset="0"/>
                <a:ea typeface="新細明體" pitchFamily="18" charset="-120"/>
              </a:defRPr>
            </a:lvl3pPr>
            <a:lvl4pPr marL="1600200" indent="-228600">
              <a:defRPr kumimoji="1">
                <a:solidFill>
                  <a:schemeClr val="tx1"/>
                </a:solidFill>
                <a:latin typeface="Verdana" panose="020B0604030504040204" pitchFamily="34" charset="0"/>
                <a:ea typeface="新細明體" pitchFamily="18" charset="-120"/>
              </a:defRPr>
            </a:lvl4pPr>
            <a:lvl5pPr marL="2057400" indent="-228600">
              <a:defRPr kumimoji="1">
                <a:solidFill>
                  <a:schemeClr val="tx1"/>
                </a:solidFill>
                <a:latin typeface="Verdana" panose="020B0604030504040204" pitchFamily="34" charset="0"/>
                <a:ea typeface="新細明體" pitchFamily="18" charset="-120"/>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新細明體" pitchFamily="18" charset="-120"/>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新細明體" pitchFamily="18" charset="-120"/>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新細明體" pitchFamily="18" charset="-120"/>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新細明體" pitchFamily="18" charset="-120"/>
              </a:defRPr>
            </a:lvl9pPr>
          </a:lstStyle>
          <a:p>
            <a:fld id="{CAAB072B-AAF7-4870-8CCC-32F3D92FA29B}" type="slidenum">
              <a:rPr lang="en-US" altLang="zh-TW" smtClean="0">
                <a:latin typeface="Arial" panose="020B0604020202020204" pitchFamily="34" charset="0"/>
              </a:rPr>
              <a:pPr/>
              <a:t>84</a:t>
            </a:fld>
            <a:endParaRPr lang="en-US" altLang="zh-TW" smtClean="0">
              <a:latin typeface="Arial" panose="020B0604020202020204" pitchFamily="34" charset="0"/>
            </a:endParaRPr>
          </a:p>
        </p:txBody>
      </p:sp>
    </p:spTree>
    <p:extLst>
      <p:ext uri="{BB962C8B-B14F-4D97-AF65-F5344CB8AC3E}">
        <p14:creationId xmlns:p14="http://schemas.microsoft.com/office/powerpoint/2010/main" val="79789875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投影片圖像版面配置區 1"/>
          <p:cNvSpPr>
            <a:spLocks noGrp="1" noRot="1" noChangeAspect="1" noTextEdit="1"/>
          </p:cNvSpPr>
          <p:nvPr>
            <p:ph type="sldImg"/>
          </p:nvPr>
        </p:nvSpPr>
        <p:spPr>
          <a:ln/>
        </p:spPr>
      </p:sp>
      <p:sp>
        <p:nvSpPr>
          <p:cNvPr id="125955" name="備忘稿版面配置區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TW" smtClean="0">
                <a:latin typeface="Arial" panose="020B0604020202020204" pitchFamily="34" charset="0"/>
              </a:rPr>
              <a:t>1.5.1	Features</a:t>
            </a:r>
            <a:endParaRPr lang="zh-TW" altLang="en-US" smtClean="0">
              <a:latin typeface="Arial" panose="020B0604020202020204" pitchFamily="34" charset="0"/>
            </a:endParaRPr>
          </a:p>
        </p:txBody>
      </p:sp>
      <p:sp>
        <p:nvSpPr>
          <p:cNvPr id="125956" name="投影片編號版面配置區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a:solidFill>
                  <a:schemeClr val="tx1"/>
                </a:solidFill>
                <a:latin typeface="Verdana" panose="020B0604030504040204" pitchFamily="34" charset="0"/>
                <a:ea typeface="新細明體" pitchFamily="18" charset="-120"/>
              </a:defRPr>
            </a:lvl1pPr>
            <a:lvl2pPr marL="742950" indent="-285750">
              <a:defRPr kumimoji="1">
                <a:solidFill>
                  <a:schemeClr val="tx1"/>
                </a:solidFill>
                <a:latin typeface="Verdana" panose="020B0604030504040204" pitchFamily="34" charset="0"/>
                <a:ea typeface="新細明體" pitchFamily="18" charset="-120"/>
              </a:defRPr>
            </a:lvl2pPr>
            <a:lvl3pPr marL="1143000" indent="-228600">
              <a:defRPr kumimoji="1">
                <a:solidFill>
                  <a:schemeClr val="tx1"/>
                </a:solidFill>
                <a:latin typeface="Verdana" panose="020B0604030504040204" pitchFamily="34" charset="0"/>
                <a:ea typeface="新細明體" pitchFamily="18" charset="-120"/>
              </a:defRPr>
            </a:lvl3pPr>
            <a:lvl4pPr marL="1600200" indent="-228600">
              <a:defRPr kumimoji="1">
                <a:solidFill>
                  <a:schemeClr val="tx1"/>
                </a:solidFill>
                <a:latin typeface="Verdana" panose="020B0604030504040204" pitchFamily="34" charset="0"/>
                <a:ea typeface="新細明體" pitchFamily="18" charset="-120"/>
              </a:defRPr>
            </a:lvl4pPr>
            <a:lvl5pPr marL="2057400" indent="-228600">
              <a:defRPr kumimoji="1">
                <a:solidFill>
                  <a:schemeClr val="tx1"/>
                </a:solidFill>
                <a:latin typeface="Verdana" panose="020B0604030504040204" pitchFamily="34" charset="0"/>
                <a:ea typeface="新細明體" pitchFamily="18" charset="-120"/>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新細明體" pitchFamily="18" charset="-120"/>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新細明體" pitchFamily="18" charset="-120"/>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新細明體" pitchFamily="18" charset="-120"/>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新細明體" pitchFamily="18" charset="-120"/>
              </a:defRPr>
            </a:lvl9pPr>
          </a:lstStyle>
          <a:p>
            <a:fld id="{4DE75F18-0BEC-496F-B0E7-E98ACD56AAFC}" type="slidenum">
              <a:rPr lang="en-US" altLang="zh-TW" smtClean="0">
                <a:latin typeface="Arial" panose="020B0604020202020204" pitchFamily="34" charset="0"/>
              </a:rPr>
              <a:pPr/>
              <a:t>85</a:t>
            </a:fld>
            <a:endParaRPr lang="en-US" altLang="zh-TW" smtClean="0">
              <a:latin typeface="Arial" panose="020B0604020202020204" pitchFamily="34" charset="0"/>
            </a:endParaRPr>
          </a:p>
        </p:txBody>
      </p:sp>
    </p:spTree>
    <p:extLst>
      <p:ext uri="{BB962C8B-B14F-4D97-AF65-F5344CB8AC3E}">
        <p14:creationId xmlns:p14="http://schemas.microsoft.com/office/powerpoint/2010/main" val="89596109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投影片圖像版面配置區 1"/>
          <p:cNvSpPr>
            <a:spLocks noGrp="1" noRot="1" noChangeAspect="1" noTextEdit="1"/>
          </p:cNvSpPr>
          <p:nvPr>
            <p:ph type="sldImg"/>
          </p:nvPr>
        </p:nvSpPr>
        <p:spPr>
          <a:ln/>
        </p:spPr>
      </p:sp>
      <p:sp>
        <p:nvSpPr>
          <p:cNvPr id="128003" name="備忘稿版面配置區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TW" smtClean="0">
                <a:latin typeface="Arial" panose="020B0604020202020204" pitchFamily="34" charset="0"/>
              </a:rPr>
              <a:t>1.5.1	Features</a:t>
            </a:r>
            <a:endParaRPr lang="zh-TW" altLang="en-US" smtClean="0">
              <a:latin typeface="Arial" panose="020B0604020202020204" pitchFamily="34" charset="0"/>
            </a:endParaRPr>
          </a:p>
        </p:txBody>
      </p:sp>
      <p:sp>
        <p:nvSpPr>
          <p:cNvPr id="128004" name="投影片編號版面配置區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a:solidFill>
                  <a:schemeClr val="tx1"/>
                </a:solidFill>
                <a:latin typeface="Verdana" panose="020B0604030504040204" pitchFamily="34" charset="0"/>
                <a:ea typeface="新細明體" pitchFamily="18" charset="-120"/>
              </a:defRPr>
            </a:lvl1pPr>
            <a:lvl2pPr marL="742950" indent="-285750">
              <a:defRPr kumimoji="1">
                <a:solidFill>
                  <a:schemeClr val="tx1"/>
                </a:solidFill>
                <a:latin typeface="Verdana" panose="020B0604030504040204" pitchFamily="34" charset="0"/>
                <a:ea typeface="新細明體" pitchFamily="18" charset="-120"/>
              </a:defRPr>
            </a:lvl2pPr>
            <a:lvl3pPr marL="1143000" indent="-228600">
              <a:defRPr kumimoji="1">
                <a:solidFill>
                  <a:schemeClr val="tx1"/>
                </a:solidFill>
                <a:latin typeface="Verdana" panose="020B0604030504040204" pitchFamily="34" charset="0"/>
                <a:ea typeface="新細明體" pitchFamily="18" charset="-120"/>
              </a:defRPr>
            </a:lvl3pPr>
            <a:lvl4pPr marL="1600200" indent="-228600">
              <a:defRPr kumimoji="1">
                <a:solidFill>
                  <a:schemeClr val="tx1"/>
                </a:solidFill>
                <a:latin typeface="Verdana" panose="020B0604030504040204" pitchFamily="34" charset="0"/>
                <a:ea typeface="新細明體" pitchFamily="18" charset="-120"/>
              </a:defRPr>
            </a:lvl4pPr>
            <a:lvl5pPr marL="2057400" indent="-228600">
              <a:defRPr kumimoji="1">
                <a:solidFill>
                  <a:schemeClr val="tx1"/>
                </a:solidFill>
                <a:latin typeface="Verdana" panose="020B0604030504040204" pitchFamily="34" charset="0"/>
                <a:ea typeface="新細明體" pitchFamily="18" charset="-120"/>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新細明體" pitchFamily="18" charset="-120"/>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新細明體" pitchFamily="18" charset="-120"/>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新細明體" pitchFamily="18" charset="-120"/>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新細明體" pitchFamily="18" charset="-120"/>
              </a:defRPr>
            </a:lvl9pPr>
          </a:lstStyle>
          <a:p>
            <a:fld id="{AC15E665-1229-44D5-B710-FA62699D6AD9}" type="slidenum">
              <a:rPr lang="en-US" altLang="zh-TW" smtClean="0">
                <a:latin typeface="Arial" panose="020B0604020202020204" pitchFamily="34" charset="0"/>
              </a:rPr>
              <a:pPr/>
              <a:t>86</a:t>
            </a:fld>
            <a:endParaRPr lang="en-US" altLang="zh-TW" smtClean="0">
              <a:latin typeface="Arial" panose="020B0604020202020204" pitchFamily="34" charset="0"/>
            </a:endParaRPr>
          </a:p>
        </p:txBody>
      </p:sp>
    </p:spTree>
    <p:extLst>
      <p:ext uri="{BB962C8B-B14F-4D97-AF65-F5344CB8AC3E}">
        <p14:creationId xmlns:p14="http://schemas.microsoft.com/office/powerpoint/2010/main" val="268838132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投影片圖像版面配置區 1"/>
          <p:cNvSpPr>
            <a:spLocks noGrp="1" noRot="1" noChangeAspect="1" noTextEdit="1"/>
          </p:cNvSpPr>
          <p:nvPr>
            <p:ph type="sldImg"/>
          </p:nvPr>
        </p:nvSpPr>
        <p:spPr>
          <a:ln/>
        </p:spPr>
      </p:sp>
      <p:sp>
        <p:nvSpPr>
          <p:cNvPr id="130051" name="備忘稿版面配置區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TW" smtClean="0">
                <a:latin typeface="Arial" panose="020B0604020202020204" pitchFamily="34" charset="0"/>
              </a:rPr>
              <a:t>1.5.1	Features</a:t>
            </a:r>
            <a:endParaRPr lang="zh-TW" altLang="en-US" smtClean="0">
              <a:latin typeface="Arial" panose="020B0604020202020204" pitchFamily="34" charset="0"/>
            </a:endParaRPr>
          </a:p>
        </p:txBody>
      </p:sp>
      <p:sp>
        <p:nvSpPr>
          <p:cNvPr id="130052" name="投影片編號版面配置區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a:solidFill>
                  <a:schemeClr val="tx1"/>
                </a:solidFill>
                <a:latin typeface="Verdana" panose="020B0604030504040204" pitchFamily="34" charset="0"/>
                <a:ea typeface="新細明體" pitchFamily="18" charset="-120"/>
              </a:defRPr>
            </a:lvl1pPr>
            <a:lvl2pPr marL="742950" indent="-285750">
              <a:defRPr kumimoji="1">
                <a:solidFill>
                  <a:schemeClr val="tx1"/>
                </a:solidFill>
                <a:latin typeface="Verdana" panose="020B0604030504040204" pitchFamily="34" charset="0"/>
                <a:ea typeface="新細明體" pitchFamily="18" charset="-120"/>
              </a:defRPr>
            </a:lvl2pPr>
            <a:lvl3pPr marL="1143000" indent="-228600">
              <a:defRPr kumimoji="1">
                <a:solidFill>
                  <a:schemeClr val="tx1"/>
                </a:solidFill>
                <a:latin typeface="Verdana" panose="020B0604030504040204" pitchFamily="34" charset="0"/>
                <a:ea typeface="新細明體" pitchFamily="18" charset="-120"/>
              </a:defRPr>
            </a:lvl3pPr>
            <a:lvl4pPr marL="1600200" indent="-228600">
              <a:defRPr kumimoji="1">
                <a:solidFill>
                  <a:schemeClr val="tx1"/>
                </a:solidFill>
                <a:latin typeface="Verdana" panose="020B0604030504040204" pitchFamily="34" charset="0"/>
                <a:ea typeface="新細明體" pitchFamily="18" charset="-120"/>
              </a:defRPr>
            </a:lvl4pPr>
            <a:lvl5pPr marL="2057400" indent="-228600">
              <a:defRPr kumimoji="1">
                <a:solidFill>
                  <a:schemeClr val="tx1"/>
                </a:solidFill>
                <a:latin typeface="Verdana" panose="020B0604030504040204" pitchFamily="34" charset="0"/>
                <a:ea typeface="新細明體" pitchFamily="18" charset="-120"/>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新細明體" pitchFamily="18" charset="-120"/>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新細明體" pitchFamily="18" charset="-120"/>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新細明體" pitchFamily="18" charset="-120"/>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新細明體" pitchFamily="18" charset="-120"/>
              </a:defRPr>
            </a:lvl9pPr>
          </a:lstStyle>
          <a:p>
            <a:fld id="{E773634E-6795-4DE8-A838-F6F519A72B1D}" type="slidenum">
              <a:rPr lang="en-US" altLang="zh-TW" smtClean="0">
                <a:latin typeface="Arial" panose="020B0604020202020204" pitchFamily="34" charset="0"/>
              </a:rPr>
              <a:pPr/>
              <a:t>87</a:t>
            </a:fld>
            <a:endParaRPr lang="en-US" altLang="zh-TW" smtClean="0">
              <a:latin typeface="Arial" panose="020B0604020202020204" pitchFamily="34" charset="0"/>
            </a:endParaRPr>
          </a:p>
        </p:txBody>
      </p:sp>
    </p:spTree>
    <p:extLst>
      <p:ext uri="{BB962C8B-B14F-4D97-AF65-F5344CB8AC3E}">
        <p14:creationId xmlns:p14="http://schemas.microsoft.com/office/powerpoint/2010/main" val="23508416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投影片圖像版面配置區 1"/>
          <p:cNvSpPr>
            <a:spLocks noGrp="1" noRot="1" noChangeAspect="1" noTextEdit="1"/>
          </p:cNvSpPr>
          <p:nvPr>
            <p:ph type="sldImg"/>
          </p:nvPr>
        </p:nvSpPr>
        <p:spPr>
          <a:ln/>
        </p:spPr>
      </p:sp>
      <p:sp>
        <p:nvSpPr>
          <p:cNvPr id="15363" name="備忘稿版面配置區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TW" smtClean="0">
                <a:latin typeface="Arial" panose="020B0604020202020204" pitchFamily="34" charset="0"/>
              </a:rPr>
              <a:t>1.1	CLOUD COMPUTING IN A NUTSHELL</a:t>
            </a:r>
            <a:endParaRPr lang="zh-TW" altLang="en-US" smtClean="0">
              <a:latin typeface="Arial" panose="020B0604020202020204" pitchFamily="34" charset="0"/>
            </a:endParaRPr>
          </a:p>
        </p:txBody>
      </p:sp>
      <p:sp>
        <p:nvSpPr>
          <p:cNvPr id="15364" name="投影片編號版面配置區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a:solidFill>
                  <a:schemeClr val="tx1"/>
                </a:solidFill>
                <a:latin typeface="Verdana" panose="020B0604030504040204" pitchFamily="34" charset="0"/>
                <a:ea typeface="新細明體" pitchFamily="18" charset="-120"/>
              </a:defRPr>
            </a:lvl1pPr>
            <a:lvl2pPr marL="742950" indent="-285750">
              <a:defRPr kumimoji="1">
                <a:solidFill>
                  <a:schemeClr val="tx1"/>
                </a:solidFill>
                <a:latin typeface="Verdana" panose="020B0604030504040204" pitchFamily="34" charset="0"/>
                <a:ea typeface="新細明體" pitchFamily="18" charset="-120"/>
              </a:defRPr>
            </a:lvl2pPr>
            <a:lvl3pPr marL="1143000" indent="-228600">
              <a:defRPr kumimoji="1">
                <a:solidFill>
                  <a:schemeClr val="tx1"/>
                </a:solidFill>
                <a:latin typeface="Verdana" panose="020B0604030504040204" pitchFamily="34" charset="0"/>
                <a:ea typeface="新細明體" pitchFamily="18" charset="-120"/>
              </a:defRPr>
            </a:lvl3pPr>
            <a:lvl4pPr marL="1600200" indent="-228600">
              <a:defRPr kumimoji="1">
                <a:solidFill>
                  <a:schemeClr val="tx1"/>
                </a:solidFill>
                <a:latin typeface="Verdana" panose="020B0604030504040204" pitchFamily="34" charset="0"/>
                <a:ea typeface="新細明體" pitchFamily="18" charset="-120"/>
              </a:defRPr>
            </a:lvl4pPr>
            <a:lvl5pPr marL="2057400" indent="-228600">
              <a:defRPr kumimoji="1">
                <a:solidFill>
                  <a:schemeClr val="tx1"/>
                </a:solidFill>
                <a:latin typeface="Verdana" panose="020B0604030504040204" pitchFamily="34" charset="0"/>
                <a:ea typeface="新細明體" pitchFamily="18" charset="-120"/>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新細明體" pitchFamily="18" charset="-120"/>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新細明體" pitchFamily="18" charset="-120"/>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新細明體" pitchFamily="18" charset="-120"/>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新細明體" pitchFamily="18" charset="-120"/>
              </a:defRPr>
            </a:lvl9pPr>
          </a:lstStyle>
          <a:p>
            <a:fld id="{D671FF76-96E0-4139-9A99-61DA4F925128}" type="slidenum">
              <a:rPr lang="en-US" altLang="zh-TW">
                <a:latin typeface="Arial" panose="020B0604020202020204" pitchFamily="34" charset="0"/>
              </a:rPr>
              <a:pPr/>
              <a:t>7</a:t>
            </a:fld>
            <a:endParaRPr lang="en-US" altLang="zh-TW">
              <a:latin typeface="Arial" panose="020B0604020202020204" pitchFamily="34" charset="0"/>
            </a:endParaRPr>
          </a:p>
        </p:txBody>
      </p:sp>
    </p:spTree>
    <p:extLst>
      <p:ext uri="{BB962C8B-B14F-4D97-AF65-F5344CB8AC3E}">
        <p14:creationId xmlns:p14="http://schemas.microsoft.com/office/powerpoint/2010/main" val="246447427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投影片圖像版面配置區 1"/>
          <p:cNvSpPr>
            <a:spLocks noGrp="1" noRot="1" noChangeAspect="1" noTextEdit="1"/>
          </p:cNvSpPr>
          <p:nvPr>
            <p:ph type="sldImg"/>
          </p:nvPr>
        </p:nvSpPr>
        <p:spPr>
          <a:ln/>
        </p:spPr>
      </p:sp>
      <p:sp>
        <p:nvSpPr>
          <p:cNvPr id="132099" name="備忘稿版面配置區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TW" smtClean="0">
                <a:latin typeface="Arial" panose="020B0604020202020204" pitchFamily="34" charset="0"/>
              </a:rPr>
              <a:t>1.5.1	Features</a:t>
            </a:r>
            <a:endParaRPr lang="zh-TW" altLang="en-US" smtClean="0">
              <a:latin typeface="Arial" panose="020B0604020202020204" pitchFamily="34" charset="0"/>
            </a:endParaRPr>
          </a:p>
        </p:txBody>
      </p:sp>
      <p:sp>
        <p:nvSpPr>
          <p:cNvPr id="132100" name="投影片編號版面配置區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a:solidFill>
                  <a:schemeClr val="tx1"/>
                </a:solidFill>
                <a:latin typeface="Verdana" panose="020B0604030504040204" pitchFamily="34" charset="0"/>
                <a:ea typeface="新細明體" pitchFamily="18" charset="-120"/>
              </a:defRPr>
            </a:lvl1pPr>
            <a:lvl2pPr marL="742950" indent="-285750">
              <a:defRPr kumimoji="1">
                <a:solidFill>
                  <a:schemeClr val="tx1"/>
                </a:solidFill>
                <a:latin typeface="Verdana" panose="020B0604030504040204" pitchFamily="34" charset="0"/>
                <a:ea typeface="新細明體" pitchFamily="18" charset="-120"/>
              </a:defRPr>
            </a:lvl2pPr>
            <a:lvl3pPr marL="1143000" indent="-228600">
              <a:defRPr kumimoji="1">
                <a:solidFill>
                  <a:schemeClr val="tx1"/>
                </a:solidFill>
                <a:latin typeface="Verdana" panose="020B0604030504040204" pitchFamily="34" charset="0"/>
                <a:ea typeface="新細明體" pitchFamily="18" charset="-120"/>
              </a:defRPr>
            </a:lvl3pPr>
            <a:lvl4pPr marL="1600200" indent="-228600">
              <a:defRPr kumimoji="1">
                <a:solidFill>
                  <a:schemeClr val="tx1"/>
                </a:solidFill>
                <a:latin typeface="Verdana" panose="020B0604030504040204" pitchFamily="34" charset="0"/>
                <a:ea typeface="新細明體" pitchFamily="18" charset="-120"/>
              </a:defRPr>
            </a:lvl4pPr>
            <a:lvl5pPr marL="2057400" indent="-228600">
              <a:defRPr kumimoji="1">
                <a:solidFill>
                  <a:schemeClr val="tx1"/>
                </a:solidFill>
                <a:latin typeface="Verdana" panose="020B0604030504040204" pitchFamily="34" charset="0"/>
                <a:ea typeface="新細明體" pitchFamily="18" charset="-120"/>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新細明體" pitchFamily="18" charset="-120"/>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新細明體" pitchFamily="18" charset="-120"/>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新細明體" pitchFamily="18" charset="-120"/>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新細明體" pitchFamily="18" charset="-120"/>
              </a:defRPr>
            </a:lvl9pPr>
          </a:lstStyle>
          <a:p>
            <a:fld id="{4FD8E260-37D9-47BF-83D2-AA842448B5F9}" type="slidenum">
              <a:rPr lang="en-US" altLang="zh-TW" smtClean="0">
                <a:latin typeface="Arial" panose="020B0604020202020204" pitchFamily="34" charset="0"/>
              </a:rPr>
              <a:pPr/>
              <a:t>88</a:t>
            </a:fld>
            <a:endParaRPr lang="en-US" altLang="zh-TW" smtClean="0">
              <a:latin typeface="Arial" panose="020B0604020202020204" pitchFamily="34" charset="0"/>
            </a:endParaRPr>
          </a:p>
        </p:txBody>
      </p:sp>
    </p:spTree>
    <p:extLst>
      <p:ext uri="{BB962C8B-B14F-4D97-AF65-F5344CB8AC3E}">
        <p14:creationId xmlns:p14="http://schemas.microsoft.com/office/powerpoint/2010/main" val="140298524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投影片圖像版面配置區 1"/>
          <p:cNvSpPr>
            <a:spLocks noGrp="1" noRot="1" noChangeAspect="1" noTextEdit="1"/>
          </p:cNvSpPr>
          <p:nvPr>
            <p:ph type="sldImg"/>
          </p:nvPr>
        </p:nvSpPr>
        <p:spPr>
          <a:ln/>
        </p:spPr>
      </p:sp>
      <p:sp>
        <p:nvSpPr>
          <p:cNvPr id="134147" name="備忘稿版面配置區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TW" smtClean="0">
                <a:latin typeface="Arial" panose="020B0604020202020204" pitchFamily="34" charset="0"/>
              </a:rPr>
              <a:t>1.5.1	Features</a:t>
            </a:r>
            <a:endParaRPr lang="zh-TW" altLang="en-US" smtClean="0">
              <a:latin typeface="Arial" panose="020B0604020202020204" pitchFamily="34" charset="0"/>
            </a:endParaRPr>
          </a:p>
        </p:txBody>
      </p:sp>
      <p:sp>
        <p:nvSpPr>
          <p:cNvPr id="134148" name="投影片編號版面配置區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a:solidFill>
                  <a:schemeClr val="tx1"/>
                </a:solidFill>
                <a:latin typeface="Verdana" panose="020B0604030504040204" pitchFamily="34" charset="0"/>
                <a:ea typeface="新細明體" pitchFamily="18" charset="-120"/>
              </a:defRPr>
            </a:lvl1pPr>
            <a:lvl2pPr marL="742950" indent="-285750">
              <a:defRPr kumimoji="1">
                <a:solidFill>
                  <a:schemeClr val="tx1"/>
                </a:solidFill>
                <a:latin typeface="Verdana" panose="020B0604030504040204" pitchFamily="34" charset="0"/>
                <a:ea typeface="新細明體" pitchFamily="18" charset="-120"/>
              </a:defRPr>
            </a:lvl2pPr>
            <a:lvl3pPr marL="1143000" indent="-228600">
              <a:defRPr kumimoji="1">
                <a:solidFill>
                  <a:schemeClr val="tx1"/>
                </a:solidFill>
                <a:latin typeface="Verdana" panose="020B0604030504040204" pitchFamily="34" charset="0"/>
                <a:ea typeface="新細明體" pitchFamily="18" charset="-120"/>
              </a:defRPr>
            </a:lvl3pPr>
            <a:lvl4pPr marL="1600200" indent="-228600">
              <a:defRPr kumimoji="1">
                <a:solidFill>
                  <a:schemeClr val="tx1"/>
                </a:solidFill>
                <a:latin typeface="Verdana" panose="020B0604030504040204" pitchFamily="34" charset="0"/>
                <a:ea typeface="新細明體" pitchFamily="18" charset="-120"/>
              </a:defRPr>
            </a:lvl4pPr>
            <a:lvl5pPr marL="2057400" indent="-228600">
              <a:defRPr kumimoji="1">
                <a:solidFill>
                  <a:schemeClr val="tx1"/>
                </a:solidFill>
                <a:latin typeface="Verdana" panose="020B0604030504040204" pitchFamily="34" charset="0"/>
                <a:ea typeface="新細明體" pitchFamily="18" charset="-120"/>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新細明體" pitchFamily="18" charset="-120"/>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新細明體" pitchFamily="18" charset="-120"/>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新細明體" pitchFamily="18" charset="-120"/>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新細明體" pitchFamily="18" charset="-120"/>
              </a:defRPr>
            </a:lvl9pPr>
          </a:lstStyle>
          <a:p>
            <a:fld id="{0C3242A6-8F47-413D-AFFF-EFFAF457F95A}" type="slidenum">
              <a:rPr lang="en-US" altLang="zh-TW" smtClean="0">
                <a:latin typeface="Arial" panose="020B0604020202020204" pitchFamily="34" charset="0"/>
              </a:rPr>
              <a:pPr/>
              <a:t>89</a:t>
            </a:fld>
            <a:endParaRPr lang="en-US" altLang="zh-TW" smtClean="0">
              <a:latin typeface="Arial" panose="020B0604020202020204" pitchFamily="34" charset="0"/>
            </a:endParaRPr>
          </a:p>
        </p:txBody>
      </p:sp>
    </p:spTree>
    <p:extLst>
      <p:ext uri="{BB962C8B-B14F-4D97-AF65-F5344CB8AC3E}">
        <p14:creationId xmlns:p14="http://schemas.microsoft.com/office/powerpoint/2010/main" val="254331350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投影片圖像版面配置區 1"/>
          <p:cNvSpPr>
            <a:spLocks noGrp="1" noRot="1" noChangeAspect="1" noTextEdit="1"/>
          </p:cNvSpPr>
          <p:nvPr>
            <p:ph type="sldImg"/>
          </p:nvPr>
        </p:nvSpPr>
        <p:spPr>
          <a:ln/>
        </p:spPr>
      </p:sp>
      <p:sp>
        <p:nvSpPr>
          <p:cNvPr id="136195" name="備忘稿版面配置區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TW" smtClean="0">
                <a:latin typeface="Arial" panose="020B0604020202020204" pitchFamily="34" charset="0"/>
              </a:rPr>
              <a:t>1.5.1	Features</a:t>
            </a:r>
            <a:endParaRPr lang="zh-TW" altLang="en-US" smtClean="0">
              <a:latin typeface="Arial" panose="020B0604020202020204" pitchFamily="34" charset="0"/>
            </a:endParaRPr>
          </a:p>
        </p:txBody>
      </p:sp>
      <p:sp>
        <p:nvSpPr>
          <p:cNvPr id="136196" name="投影片編號版面配置區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a:solidFill>
                  <a:schemeClr val="tx1"/>
                </a:solidFill>
                <a:latin typeface="Verdana" panose="020B0604030504040204" pitchFamily="34" charset="0"/>
                <a:ea typeface="新細明體" pitchFamily="18" charset="-120"/>
              </a:defRPr>
            </a:lvl1pPr>
            <a:lvl2pPr marL="742950" indent="-285750">
              <a:defRPr kumimoji="1">
                <a:solidFill>
                  <a:schemeClr val="tx1"/>
                </a:solidFill>
                <a:latin typeface="Verdana" panose="020B0604030504040204" pitchFamily="34" charset="0"/>
                <a:ea typeface="新細明體" pitchFamily="18" charset="-120"/>
              </a:defRPr>
            </a:lvl2pPr>
            <a:lvl3pPr marL="1143000" indent="-228600">
              <a:defRPr kumimoji="1">
                <a:solidFill>
                  <a:schemeClr val="tx1"/>
                </a:solidFill>
                <a:latin typeface="Verdana" panose="020B0604030504040204" pitchFamily="34" charset="0"/>
                <a:ea typeface="新細明體" pitchFamily="18" charset="-120"/>
              </a:defRPr>
            </a:lvl3pPr>
            <a:lvl4pPr marL="1600200" indent="-228600">
              <a:defRPr kumimoji="1">
                <a:solidFill>
                  <a:schemeClr val="tx1"/>
                </a:solidFill>
                <a:latin typeface="Verdana" panose="020B0604030504040204" pitchFamily="34" charset="0"/>
                <a:ea typeface="新細明體" pitchFamily="18" charset="-120"/>
              </a:defRPr>
            </a:lvl4pPr>
            <a:lvl5pPr marL="2057400" indent="-228600">
              <a:defRPr kumimoji="1">
                <a:solidFill>
                  <a:schemeClr val="tx1"/>
                </a:solidFill>
                <a:latin typeface="Verdana" panose="020B0604030504040204" pitchFamily="34" charset="0"/>
                <a:ea typeface="新細明體" pitchFamily="18" charset="-120"/>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新細明體" pitchFamily="18" charset="-120"/>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新細明體" pitchFamily="18" charset="-120"/>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新細明體" pitchFamily="18" charset="-120"/>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新細明體" pitchFamily="18" charset="-120"/>
              </a:defRPr>
            </a:lvl9pPr>
          </a:lstStyle>
          <a:p>
            <a:fld id="{987C51E7-3965-4633-AE34-1F1F4ED84BE8}" type="slidenum">
              <a:rPr lang="en-US" altLang="zh-TW" smtClean="0">
                <a:latin typeface="Arial" panose="020B0604020202020204" pitchFamily="34" charset="0"/>
              </a:rPr>
              <a:pPr/>
              <a:t>90</a:t>
            </a:fld>
            <a:endParaRPr lang="en-US" altLang="zh-TW" smtClean="0">
              <a:latin typeface="Arial" panose="020B0604020202020204" pitchFamily="34" charset="0"/>
            </a:endParaRPr>
          </a:p>
        </p:txBody>
      </p:sp>
    </p:spTree>
    <p:extLst>
      <p:ext uri="{BB962C8B-B14F-4D97-AF65-F5344CB8AC3E}">
        <p14:creationId xmlns:p14="http://schemas.microsoft.com/office/powerpoint/2010/main" val="112268344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投影片圖像版面配置區 1"/>
          <p:cNvSpPr>
            <a:spLocks noGrp="1" noRot="1" noChangeAspect="1" noTextEdit="1"/>
          </p:cNvSpPr>
          <p:nvPr>
            <p:ph type="sldImg"/>
          </p:nvPr>
        </p:nvSpPr>
        <p:spPr>
          <a:ln/>
        </p:spPr>
      </p:sp>
      <p:sp>
        <p:nvSpPr>
          <p:cNvPr id="140291" name="備忘稿版面配置區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TW" smtClean="0">
                <a:latin typeface="Arial" panose="020B0604020202020204" pitchFamily="34" charset="0"/>
              </a:rPr>
              <a:t>1.5.1	Features</a:t>
            </a:r>
            <a:endParaRPr lang="zh-TW" altLang="en-US" smtClean="0">
              <a:latin typeface="Arial" panose="020B0604020202020204" pitchFamily="34" charset="0"/>
            </a:endParaRPr>
          </a:p>
        </p:txBody>
      </p:sp>
      <p:sp>
        <p:nvSpPr>
          <p:cNvPr id="140292" name="投影片編號版面配置區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a:solidFill>
                  <a:schemeClr val="tx1"/>
                </a:solidFill>
                <a:latin typeface="Verdana" panose="020B0604030504040204" pitchFamily="34" charset="0"/>
                <a:ea typeface="新細明體" pitchFamily="18" charset="-120"/>
              </a:defRPr>
            </a:lvl1pPr>
            <a:lvl2pPr marL="742950" indent="-285750">
              <a:defRPr kumimoji="1">
                <a:solidFill>
                  <a:schemeClr val="tx1"/>
                </a:solidFill>
                <a:latin typeface="Verdana" panose="020B0604030504040204" pitchFamily="34" charset="0"/>
                <a:ea typeface="新細明體" pitchFamily="18" charset="-120"/>
              </a:defRPr>
            </a:lvl2pPr>
            <a:lvl3pPr marL="1143000" indent="-228600">
              <a:defRPr kumimoji="1">
                <a:solidFill>
                  <a:schemeClr val="tx1"/>
                </a:solidFill>
                <a:latin typeface="Verdana" panose="020B0604030504040204" pitchFamily="34" charset="0"/>
                <a:ea typeface="新細明體" pitchFamily="18" charset="-120"/>
              </a:defRPr>
            </a:lvl3pPr>
            <a:lvl4pPr marL="1600200" indent="-228600">
              <a:defRPr kumimoji="1">
                <a:solidFill>
                  <a:schemeClr val="tx1"/>
                </a:solidFill>
                <a:latin typeface="Verdana" panose="020B0604030504040204" pitchFamily="34" charset="0"/>
                <a:ea typeface="新細明體" pitchFamily="18" charset="-120"/>
              </a:defRPr>
            </a:lvl4pPr>
            <a:lvl5pPr marL="2057400" indent="-228600">
              <a:defRPr kumimoji="1">
                <a:solidFill>
                  <a:schemeClr val="tx1"/>
                </a:solidFill>
                <a:latin typeface="Verdana" panose="020B0604030504040204" pitchFamily="34" charset="0"/>
                <a:ea typeface="新細明體" pitchFamily="18" charset="-120"/>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新細明體" pitchFamily="18" charset="-120"/>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新細明體" pitchFamily="18" charset="-120"/>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新細明體" pitchFamily="18" charset="-120"/>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新細明體" pitchFamily="18" charset="-120"/>
              </a:defRPr>
            </a:lvl9pPr>
          </a:lstStyle>
          <a:p>
            <a:fld id="{FDD084E8-DAF0-48A9-B01F-D21E6822C059}" type="slidenum">
              <a:rPr lang="en-US" altLang="zh-TW" smtClean="0">
                <a:latin typeface="Arial" panose="020B0604020202020204" pitchFamily="34" charset="0"/>
              </a:rPr>
              <a:pPr/>
              <a:t>91</a:t>
            </a:fld>
            <a:endParaRPr lang="en-US" altLang="zh-TW" smtClean="0">
              <a:latin typeface="Arial" panose="020B0604020202020204" pitchFamily="34" charset="0"/>
            </a:endParaRPr>
          </a:p>
        </p:txBody>
      </p:sp>
    </p:spTree>
    <p:extLst>
      <p:ext uri="{BB962C8B-B14F-4D97-AF65-F5344CB8AC3E}">
        <p14:creationId xmlns:p14="http://schemas.microsoft.com/office/powerpoint/2010/main" val="266710279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投影片圖像版面配置區 1"/>
          <p:cNvSpPr>
            <a:spLocks noGrp="1" noRot="1" noChangeAspect="1" noTextEdit="1"/>
          </p:cNvSpPr>
          <p:nvPr>
            <p:ph type="sldImg"/>
          </p:nvPr>
        </p:nvSpPr>
        <p:spPr>
          <a:ln/>
        </p:spPr>
      </p:sp>
      <p:sp>
        <p:nvSpPr>
          <p:cNvPr id="144387" name="備忘稿版面配置區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TW" smtClean="0">
                <a:latin typeface="Arial" panose="020B0604020202020204" pitchFamily="34" charset="0"/>
              </a:rPr>
              <a:t>1.5.1	Features</a:t>
            </a:r>
            <a:endParaRPr lang="zh-TW" altLang="en-US" smtClean="0">
              <a:latin typeface="Arial" panose="020B0604020202020204" pitchFamily="34" charset="0"/>
            </a:endParaRPr>
          </a:p>
        </p:txBody>
      </p:sp>
      <p:sp>
        <p:nvSpPr>
          <p:cNvPr id="144388" name="投影片編號版面配置區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a:solidFill>
                  <a:schemeClr val="tx1"/>
                </a:solidFill>
                <a:latin typeface="Verdana" panose="020B0604030504040204" pitchFamily="34" charset="0"/>
                <a:ea typeface="新細明體" pitchFamily="18" charset="-120"/>
              </a:defRPr>
            </a:lvl1pPr>
            <a:lvl2pPr marL="742950" indent="-285750">
              <a:defRPr kumimoji="1">
                <a:solidFill>
                  <a:schemeClr val="tx1"/>
                </a:solidFill>
                <a:latin typeface="Verdana" panose="020B0604030504040204" pitchFamily="34" charset="0"/>
                <a:ea typeface="新細明體" pitchFamily="18" charset="-120"/>
              </a:defRPr>
            </a:lvl2pPr>
            <a:lvl3pPr marL="1143000" indent="-228600">
              <a:defRPr kumimoji="1">
                <a:solidFill>
                  <a:schemeClr val="tx1"/>
                </a:solidFill>
                <a:latin typeface="Verdana" panose="020B0604030504040204" pitchFamily="34" charset="0"/>
                <a:ea typeface="新細明體" pitchFamily="18" charset="-120"/>
              </a:defRPr>
            </a:lvl3pPr>
            <a:lvl4pPr marL="1600200" indent="-228600">
              <a:defRPr kumimoji="1">
                <a:solidFill>
                  <a:schemeClr val="tx1"/>
                </a:solidFill>
                <a:latin typeface="Verdana" panose="020B0604030504040204" pitchFamily="34" charset="0"/>
                <a:ea typeface="新細明體" pitchFamily="18" charset="-120"/>
              </a:defRPr>
            </a:lvl4pPr>
            <a:lvl5pPr marL="2057400" indent="-228600">
              <a:defRPr kumimoji="1">
                <a:solidFill>
                  <a:schemeClr val="tx1"/>
                </a:solidFill>
                <a:latin typeface="Verdana" panose="020B0604030504040204" pitchFamily="34" charset="0"/>
                <a:ea typeface="新細明體" pitchFamily="18" charset="-120"/>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新細明體" pitchFamily="18" charset="-120"/>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新細明體" pitchFamily="18" charset="-120"/>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新細明體" pitchFamily="18" charset="-120"/>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新細明體" pitchFamily="18" charset="-120"/>
              </a:defRPr>
            </a:lvl9pPr>
          </a:lstStyle>
          <a:p>
            <a:fld id="{51275DFD-DA3A-4624-A304-DEF5C658A2FA}" type="slidenum">
              <a:rPr lang="en-US" altLang="zh-TW" smtClean="0">
                <a:latin typeface="Arial" panose="020B0604020202020204" pitchFamily="34" charset="0"/>
              </a:rPr>
              <a:pPr/>
              <a:t>92</a:t>
            </a:fld>
            <a:endParaRPr lang="en-US" altLang="zh-TW" smtClean="0">
              <a:latin typeface="Arial" panose="020B0604020202020204" pitchFamily="34" charset="0"/>
            </a:endParaRPr>
          </a:p>
        </p:txBody>
      </p:sp>
    </p:spTree>
    <p:extLst>
      <p:ext uri="{BB962C8B-B14F-4D97-AF65-F5344CB8AC3E}">
        <p14:creationId xmlns:p14="http://schemas.microsoft.com/office/powerpoint/2010/main" val="264944141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投影片圖像版面配置區 1"/>
          <p:cNvSpPr>
            <a:spLocks noGrp="1" noRot="1" noChangeAspect="1" noTextEdit="1"/>
          </p:cNvSpPr>
          <p:nvPr>
            <p:ph type="sldImg"/>
          </p:nvPr>
        </p:nvSpPr>
        <p:spPr>
          <a:ln/>
        </p:spPr>
      </p:sp>
      <p:sp>
        <p:nvSpPr>
          <p:cNvPr id="146435" name="備忘稿版面配置區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TW" smtClean="0">
                <a:latin typeface="Arial" panose="020B0604020202020204" pitchFamily="34" charset="0"/>
              </a:rPr>
              <a:t>1.5.1	Features</a:t>
            </a:r>
            <a:endParaRPr lang="zh-TW" altLang="en-US" smtClean="0">
              <a:latin typeface="Arial" panose="020B0604020202020204" pitchFamily="34" charset="0"/>
            </a:endParaRPr>
          </a:p>
        </p:txBody>
      </p:sp>
      <p:sp>
        <p:nvSpPr>
          <p:cNvPr id="146436" name="投影片編號版面配置區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a:solidFill>
                  <a:schemeClr val="tx1"/>
                </a:solidFill>
                <a:latin typeface="Verdana" panose="020B0604030504040204" pitchFamily="34" charset="0"/>
                <a:ea typeface="新細明體" pitchFamily="18" charset="-120"/>
              </a:defRPr>
            </a:lvl1pPr>
            <a:lvl2pPr marL="742950" indent="-285750">
              <a:defRPr kumimoji="1">
                <a:solidFill>
                  <a:schemeClr val="tx1"/>
                </a:solidFill>
                <a:latin typeface="Verdana" panose="020B0604030504040204" pitchFamily="34" charset="0"/>
                <a:ea typeface="新細明體" pitchFamily="18" charset="-120"/>
              </a:defRPr>
            </a:lvl2pPr>
            <a:lvl3pPr marL="1143000" indent="-228600">
              <a:defRPr kumimoji="1">
                <a:solidFill>
                  <a:schemeClr val="tx1"/>
                </a:solidFill>
                <a:latin typeface="Verdana" panose="020B0604030504040204" pitchFamily="34" charset="0"/>
                <a:ea typeface="新細明體" pitchFamily="18" charset="-120"/>
              </a:defRPr>
            </a:lvl3pPr>
            <a:lvl4pPr marL="1600200" indent="-228600">
              <a:defRPr kumimoji="1">
                <a:solidFill>
                  <a:schemeClr val="tx1"/>
                </a:solidFill>
                <a:latin typeface="Verdana" panose="020B0604030504040204" pitchFamily="34" charset="0"/>
                <a:ea typeface="新細明體" pitchFamily="18" charset="-120"/>
              </a:defRPr>
            </a:lvl4pPr>
            <a:lvl5pPr marL="2057400" indent="-228600">
              <a:defRPr kumimoji="1">
                <a:solidFill>
                  <a:schemeClr val="tx1"/>
                </a:solidFill>
                <a:latin typeface="Verdana" panose="020B0604030504040204" pitchFamily="34" charset="0"/>
                <a:ea typeface="新細明體" pitchFamily="18" charset="-120"/>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新細明體" pitchFamily="18" charset="-120"/>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新細明體" pitchFamily="18" charset="-120"/>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新細明體" pitchFamily="18" charset="-120"/>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新細明體" pitchFamily="18" charset="-120"/>
              </a:defRPr>
            </a:lvl9pPr>
          </a:lstStyle>
          <a:p>
            <a:fld id="{DC0C3376-6629-42F0-9132-04FEDB12FF87}" type="slidenum">
              <a:rPr lang="en-US" altLang="zh-TW" smtClean="0">
                <a:latin typeface="Arial" panose="020B0604020202020204" pitchFamily="34" charset="0"/>
              </a:rPr>
              <a:pPr/>
              <a:t>93</a:t>
            </a:fld>
            <a:endParaRPr lang="en-US" altLang="zh-TW" smtClean="0">
              <a:latin typeface="Arial" panose="020B0604020202020204" pitchFamily="34" charset="0"/>
            </a:endParaRPr>
          </a:p>
        </p:txBody>
      </p:sp>
    </p:spTree>
    <p:extLst>
      <p:ext uri="{BB962C8B-B14F-4D97-AF65-F5344CB8AC3E}">
        <p14:creationId xmlns:p14="http://schemas.microsoft.com/office/powerpoint/2010/main" val="46739643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投影片圖像版面配置區 1"/>
          <p:cNvSpPr>
            <a:spLocks noGrp="1" noRot="1" noChangeAspect="1" noTextEdit="1"/>
          </p:cNvSpPr>
          <p:nvPr>
            <p:ph type="sldImg"/>
          </p:nvPr>
        </p:nvSpPr>
        <p:spPr>
          <a:ln/>
        </p:spPr>
      </p:sp>
      <p:sp>
        <p:nvSpPr>
          <p:cNvPr id="154627" name="備忘稿版面配置區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TW" smtClean="0">
                <a:latin typeface="Arial" panose="020B0604020202020204" pitchFamily="34" charset="0"/>
              </a:rPr>
              <a:t>1.6.1	Features</a:t>
            </a:r>
            <a:endParaRPr lang="zh-TW" altLang="en-US" smtClean="0">
              <a:latin typeface="Arial" panose="020B0604020202020204" pitchFamily="34" charset="0"/>
            </a:endParaRPr>
          </a:p>
        </p:txBody>
      </p:sp>
      <p:sp>
        <p:nvSpPr>
          <p:cNvPr id="154628" name="投影片編號版面配置區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a:solidFill>
                  <a:schemeClr val="tx1"/>
                </a:solidFill>
                <a:latin typeface="Verdana" panose="020B0604030504040204" pitchFamily="34" charset="0"/>
                <a:ea typeface="新細明體" pitchFamily="18" charset="-120"/>
              </a:defRPr>
            </a:lvl1pPr>
            <a:lvl2pPr marL="742950" indent="-285750">
              <a:defRPr kumimoji="1">
                <a:solidFill>
                  <a:schemeClr val="tx1"/>
                </a:solidFill>
                <a:latin typeface="Verdana" panose="020B0604030504040204" pitchFamily="34" charset="0"/>
                <a:ea typeface="新細明體" pitchFamily="18" charset="-120"/>
              </a:defRPr>
            </a:lvl2pPr>
            <a:lvl3pPr marL="1143000" indent="-228600">
              <a:defRPr kumimoji="1">
                <a:solidFill>
                  <a:schemeClr val="tx1"/>
                </a:solidFill>
                <a:latin typeface="Verdana" panose="020B0604030504040204" pitchFamily="34" charset="0"/>
                <a:ea typeface="新細明體" pitchFamily="18" charset="-120"/>
              </a:defRPr>
            </a:lvl3pPr>
            <a:lvl4pPr marL="1600200" indent="-228600">
              <a:defRPr kumimoji="1">
                <a:solidFill>
                  <a:schemeClr val="tx1"/>
                </a:solidFill>
                <a:latin typeface="Verdana" panose="020B0604030504040204" pitchFamily="34" charset="0"/>
                <a:ea typeface="新細明體" pitchFamily="18" charset="-120"/>
              </a:defRPr>
            </a:lvl4pPr>
            <a:lvl5pPr marL="2057400" indent="-228600">
              <a:defRPr kumimoji="1">
                <a:solidFill>
                  <a:schemeClr val="tx1"/>
                </a:solidFill>
                <a:latin typeface="Verdana" panose="020B0604030504040204" pitchFamily="34" charset="0"/>
                <a:ea typeface="新細明體" pitchFamily="18" charset="-120"/>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新細明體" pitchFamily="18" charset="-120"/>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新細明體" pitchFamily="18" charset="-120"/>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新細明體" pitchFamily="18" charset="-120"/>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新細明體" pitchFamily="18" charset="-120"/>
              </a:defRPr>
            </a:lvl9pPr>
          </a:lstStyle>
          <a:p>
            <a:fld id="{F51298F6-3CDF-481E-9C5E-F43211504E6A}" type="slidenum">
              <a:rPr lang="en-US" altLang="zh-TW" smtClean="0">
                <a:latin typeface="Arial" panose="020B0604020202020204" pitchFamily="34" charset="0"/>
              </a:rPr>
              <a:pPr/>
              <a:t>95</a:t>
            </a:fld>
            <a:endParaRPr lang="en-US" altLang="zh-TW" smtClean="0">
              <a:latin typeface="Arial" panose="020B0604020202020204" pitchFamily="34" charset="0"/>
            </a:endParaRPr>
          </a:p>
        </p:txBody>
      </p:sp>
    </p:spTree>
    <p:extLst>
      <p:ext uri="{BB962C8B-B14F-4D97-AF65-F5344CB8AC3E}">
        <p14:creationId xmlns:p14="http://schemas.microsoft.com/office/powerpoint/2010/main" val="264681919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投影片圖像版面配置區 1"/>
          <p:cNvSpPr>
            <a:spLocks noGrp="1" noRot="1" noChangeAspect="1" noTextEdit="1"/>
          </p:cNvSpPr>
          <p:nvPr>
            <p:ph type="sldImg"/>
          </p:nvPr>
        </p:nvSpPr>
        <p:spPr>
          <a:ln/>
        </p:spPr>
      </p:sp>
      <p:sp>
        <p:nvSpPr>
          <p:cNvPr id="156675" name="備忘稿版面配置區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TW" smtClean="0">
                <a:latin typeface="Arial" panose="020B0604020202020204" pitchFamily="34" charset="0"/>
              </a:rPr>
              <a:t>1.6.1	Features</a:t>
            </a:r>
            <a:endParaRPr lang="zh-TW" altLang="en-US" smtClean="0">
              <a:latin typeface="Arial" panose="020B0604020202020204" pitchFamily="34" charset="0"/>
            </a:endParaRPr>
          </a:p>
        </p:txBody>
      </p:sp>
      <p:sp>
        <p:nvSpPr>
          <p:cNvPr id="156676" name="投影片編號版面配置區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a:solidFill>
                  <a:schemeClr val="tx1"/>
                </a:solidFill>
                <a:latin typeface="Verdana" panose="020B0604030504040204" pitchFamily="34" charset="0"/>
                <a:ea typeface="新細明體" pitchFamily="18" charset="-120"/>
              </a:defRPr>
            </a:lvl1pPr>
            <a:lvl2pPr marL="742950" indent="-285750">
              <a:defRPr kumimoji="1">
                <a:solidFill>
                  <a:schemeClr val="tx1"/>
                </a:solidFill>
                <a:latin typeface="Verdana" panose="020B0604030504040204" pitchFamily="34" charset="0"/>
                <a:ea typeface="新細明體" pitchFamily="18" charset="-120"/>
              </a:defRPr>
            </a:lvl2pPr>
            <a:lvl3pPr marL="1143000" indent="-228600">
              <a:defRPr kumimoji="1">
                <a:solidFill>
                  <a:schemeClr val="tx1"/>
                </a:solidFill>
                <a:latin typeface="Verdana" panose="020B0604030504040204" pitchFamily="34" charset="0"/>
                <a:ea typeface="新細明體" pitchFamily="18" charset="-120"/>
              </a:defRPr>
            </a:lvl3pPr>
            <a:lvl4pPr marL="1600200" indent="-228600">
              <a:defRPr kumimoji="1">
                <a:solidFill>
                  <a:schemeClr val="tx1"/>
                </a:solidFill>
                <a:latin typeface="Verdana" panose="020B0604030504040204" pitchFamily="34" charset="0"/>
                <a:ea typeface="新細明體" pitchFamily="18" charset="-120"/>
              </a:defRPr>
            </a:lvl4pPr>
            <a:lvl5pPr marL="2057400" indent="-228600">
              <a:defRPr kumimoji="1">
                <a:solidFill>
                  <a:schemeClr val="tx1"/>
                </a:solidFill>
                <a:latin typeface="Verdana" panose="020B0604030504040204" pitchFamily="34" charset="0"/>
                <a:ea typeface="新細明體" pitchFamily="18" charset="-120"/>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新細明體" pitchFamily="18" charset="-120"/>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新細明體" pitchFamily="18" charset="-120"/>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新細明體" pitchFamily="18" charset="-120"/>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新細明體" pitchFamily="18" charset="-120"/>
              </a:defRPr>
            </a:lvl9pPr>
          </a:lstStyle>
          <a:p>
            <a:fld id="{2B3B566E-905D-433C-82A6-81F61959430A}" type="slidenum">
              <a:rPr lang="en-US" altLang="zh-TW" smtClean="0">
                <a:latin typeface="Arial" panose="020B0604020202020204" pitchFamily="34" charset="0"/>
              </a:rPr>
              <a:pPr/>
              <a:t>96</a:t>
            </a:fld>
            <a:endParaRPr lang="en-US" altLang="zh-TW" smtClean="0">
              <a:latin typeface="Arial" panose="020B0604020202020204" pitchFamily="34" charset="0"/>
            </a:endParaRPr>
          </a:p>
        </p:txBody>
      </p:sp>
    </p:spTree>
    <p:extLst>
      <p:ext uri="{BB962C8B-B14F-4D97-AF65-F5344CB8AC3E}">
        <p14:creationId xmlns:p14="http://schemas.microsoft.com/office/powerpoint/2010/main" val="17139075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投影片圖像版面配置區 1"/>
          <p:cNvSpPr>
            <a:spLocks noGrp="1" noRot="1" noChangeAspect="1" noTextEdit="1"/>
          </p:cNvSpPr>
          <p:nvPr>
            <p:ph type="sldImg"/>
          </p:nvPr>
        </p:nvSpPr>
        <p:spPr>
          <a:ln/>
        </p:spPr>
      </p:sp>
      <p:sp>
        <p:nvSpPr>
          <p:cNvPr id="158723" name="備忘稿版面配置區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TW" smtClean="0">
                <a:latin typeface="Arial" panose="020B0604020202020204" pitchFamily="34" charset="0"/>
              </a:rPr>
              <a:t>1.6.1	Features</a:t>
            </a:r>
            <a:endParaRPr lang="zh-TW" altLang="en-US" smtClean="0">
              <a:latin typeface="Arial" panose="020B0604020202020204" pitchFamily="34" charset="0"/>
            </a:endParaRPr>
          </a:p>
        </p:txBody>
      </p:sp>
      <p:sp>
        <p:nvSpPr>
          <p:cNvPr id="158724" name="投影片編號版面配置區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a:solidFill>
                  <a:schemeClr val="tx1"/>
                </a:solidFill>
                <a:latin typeface="Verdana" panose="020B0604030504040204" pitchFamily="34" charset="0"/>
                <a:ea typeface="新細明體" pitchFamily="18" charset="-120"/>
              </a:defRPr>
            </a:lvl1pPr>
            <a:lvl2pPr marL="742950" indent="-285750">
              <a:defRPr kumimoji="1">
                <a:solidFill>
                  <a:schemeClr val="tx1"/>
                </a:solidFill>
                <a:latin typeface="Verdana" panose="020B0604030504040204" pitchFamily="34" charset="0"/>
                <a:ea typeface="新細明體" pitchFamily="18" charset="-120"/>
              </a:defRPr>
            </a:lvl2pPr>
            <a:lvl3pPr marL="1143000" indent="-228600">
              <a:defRPr kumimoji="1">
                <a:solidFill>
                  <a:schemeClr val="tx1"/>
                </a:solidFill>
                <a:latin typeface="Verdana" panose="020B0604030504040204" pitchFamily="34" charset="0"/>
                <a:ea typeface="新細明體" pitchFamily="18" charset="-120"/>
              </a:defRPr>
            </a:lvl3pPr>
            <a:lvl4pPr marL="1600200" indent="-228600">
              <a:defRPr kumimoji="1">
                <a:solidFill>
                  <a:schemeClr val="tx1"/>
                </a:solidFill>
                <a:latin typeface="Verdana" panose="020B0604030504040204" pitchFamily="34" charset="0"/>
                <a:ea typeface="新細明體" pitchFamily="18" charset="-120"/>
              </a:defRPr>
            </a:lvl4pPr>
            <a:lvl5pPr marL="2057400" indent="-228600">
              <a:defRPr kumimoji="1">
                <a:solidFill>
                  <a:schemeClr val="tx1"/>
                </a:solidFill>
                <a:latin typeface="Verdana" panose="020B0604030504040204" pitchFamily="34" charset="0"/>
                <a:ea typeface="新細明體" pitchFamily="18" charset="-120"/>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新細明體" pitchFamily="18" charset="-120"/>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新細明體" pitchFamily="18" charset="-120"/>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新細明體" pitchFamily="18" charset="-120"/>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新細明體" pitchFamily="18" charset="-120"/>
              </a:defRPr>
            </a:lvl9pPr>
          </a:lstStyle>
          <a:p>
            <a:fld id="{A92612E7-7F5E-4FA1-979D-01D9007EAA3A}" type="slidenum">
              <a:rPr lang="en-US" altLang="zh-TW" smtClean="0">
                <a:latin typeface="Arial" panose="020B0604020202020204" pitchFamily="34" charset="0"/>
              </a:rPr>
              <a:pPr/>
              <a:t>97</a:t>
            </a:fld>
            <a:endParaRPr lang="en-US" altLang="zh-TW" smtClean="0">
              <a:latin typeface="Arial" panose="020B0604020202020204" pitchFamily="34" charset="0"/>
            </a:endParaRPr>
          </a:p>
        </p:txBody>
      </p:sp>
    </p:spTree>
    <p:extLst>
      <p:ext uri="{BB962C8B-B14F-4D97-AF65-F5344CB8AC3E}">
        <p14:creationId xmlns:p14="http://schemas.microsoft.com/office/powerpoint/2010/main" val="329718162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投影片圖像版面配置區 1"/>
          <p:cNvSpPr>
            <a:spLocks noGrp="1" noRot="1" noChangeAspect="1" noTextEdit="1"/>
          </p:cNvSpPr>
          <p:nvPr>
            <p:ph type="sldImg"/>
          </p:nvPr>
        </p:nvSpPr>
        <p:spPr>
          <a:ln/>
        </p:spPr>
      </p:sp>
      <p:sp>
        <p:nvSpPr>
          <p:cNvPr id="160771" name="備忘稿版面配置區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TW" smtClean="0">
                <a:latin typeface="Arial" panose="020B0604020202020204" pitchFamily="34" charset="0"/>
              </a:rPr>
              <a:t>1.6.1	Features</a:t>
            </a:r>
            <a:endParaRPr lang="zh-TW" altLang="en-US" smtClean="0">
              <a:latin typeface="Arial" panose="020B0604020202020204" pitchFamily="34" charset="0"/>
            </a:endParaRPr>
          </a:p>
        </p:txBody>
      </p:sp>
      <p:sp>
        <p:nvSpPr>
          <p:cNvPr id="160772" name="投影片編號版面配置區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a:solidFill>
                  <a:schemeClr val="tx1"/>
                </a:solidFill>
                <a:latin typeface="Verdana" panose="020B0604030504040204" pitchFamily="34" charset="0"/>
                <a:ea typeface="新細明體" pitchFamily="18" charset="-120"/>
              </a:defRPr>
            </a:lvl1pPr>
            <a:lvl2pPr marL="742950" indent="-285750">
              <a:defRPr kumimoji="1">
                <a:solidFill>
                  <a:schemeClr val="tx1"/>
                </a:solidFill>
                <a:latin typeface="Verdana" panose="020B0604030504040204" pitchFamily="34" charset="0"/>
                <a:ea typeface="新細明體" pitchFamily="18" charset="-120"/>
              </a:defRPr>
            </a:lvl2pPr>
            <a:lvl3pPr marL="1143000" indent="-228600">
              <a:defRPr kumimoji="1">
                <a:solidFill>
                  <a:schemeClr val="tx1"/>
                </a:solidFill>
                <a:latin typeface="Verdana" panose="020B0604030504040204" pitchFamily="34" charset="0"/>
                <a:ea typeface="新細明體" pitchFamily="18" charset="-120"/>
              </a:defRPr>
            </a:lvl3pPr>
            <a:lvl4pPr marL="1600200" indent="-228600">
              <a:defRPr kumimoji="1">
                <a:solidFill>
                  <a:schemeClr val="tx1"/>
                </a:solidFill>
                <a:latin typeface="Verdana" panose="020B0604030504040204" pitchFamily="34" charset="0"/>
                <a:ea typeface="新細明體" pitchFamily="18" charset="-120"/>
              </a:defRPr>
            </a:lvl4pPr>
            <a:lvl5pPr marL="2057400" indent="-228600">
              <a:defRPr kumimoji="1">
                <a:solidFill>
                  <a:schemeClr val="tx1"/>
                </a:solidFill>
                <a:latin typeface="Verdana" panose="020B0604030504040204" pitchFamily="34" charset="0"/>
                <a:ea typeface="新細明體" pitchFamily="18" charset="-120"/>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新細明體" pitchFamily="18" charset="-120"/>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新細明體" pitchFamily="18" charset="-120"/>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新細明體" pitchFamily="18" charset="-120"/>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新細明體" pitchFamily="18" charset="-120"/>
              </a:defRPr>
            </a:lvl9pPr>
          </a:lstStyle>
          <a:p>
            <a:fld id="{EC87129B-70EE-4E5A-8A75-060B7D76F5B1}" type="slidenum">
              <a:rPr lang="en-US" altLang="zh-TW" smtClean="0">
                <a:latin typeface="Arial" panose="020B0604020202020204" pitchFamily="34" charset="0"/>
              </a:rPr>
              <a:pPr/>
              <a:t>98</a:t>
            </a:fld>
            <a:endParaRPr lang="en-US" altLang="zh-TW" smtClean="0">
              <a:latin typeface="Arial" panose="020B0604020202020204" pitchFamily="34" charset="0"/>
            </a:endParaRPr>
          </a:p>
        </p:txBody>
      </p:sp>
    </p:spTree>
    <p:extLst>
      <p:ext uri="{BB962C8B-B14F-4D97-AF65-F5344CB8AC3E}">
        <p14:creationId xmlns:p14="http://schemas.microsoft.com/office/powerpoint/2010/main" val="33119190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投影片圖像版面配置區 1"/>
          <p:cNvSpPr>
            <a:spLocks noGrp="1" noRot="1" noChangeAspect="1" noTextEdit="1"/>
          </p:cNvSpPr>
          <p:nvPr>
            <p:ph type="sldImg"/>
          </p:nvPr>
        </p:nvSpPr>
        <p:spPr>
          <a:ln/>
        </p:spPr>
      </p:sp>
      <p:sp>
        <p:nvSpPr>
          <p:cNvPr id="19459" name="備忘稿版面配置區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TW" smtClean="0">
                <a:latin typeface="Arial" panose="020B0604020202020204" pitchFamily="34" charset="0"/>
              </a:rPr>
              <a:t>1.2	Roots Of Cloud Computing</a:t>
            </a:r>
            <a:endParaRPr lang="en-US" altLang="zh-TW" b="1" smtClean="0">
              <a:latin typeface="Arial" panose="020B0604020202020204" pitchFamily="34" charset="0"/>
            </a:endParaRPr>
          </a:p>
          <a:p>
            <a:r>
              <a:rPr lang="en-US" altLang="zh-TW" b="1" smtClean="0">
                <a:latin typeface="Arial" panose="020B0604020202020204" pitchFamily="34" charset="0"/>
              </a:rPr>
              <a:t>FIGURE 1.1</a:t>
            </a:r>
            <a:endParaRPr lang="zh-TW" altLang="zh-TW" smtClean="0">
              <a:latin typeface="Arial" panose="020B0604020202020204" pitchFamily="34" charset="0"/>
            </a:endParaRPr>
          </a:p>
          <a:p>
            <a:endParaRPr lang="zh-TW" altLang="en-US" smtClean="0">
              <a:latin typeface="Arial" panose="020B0604020202020204" pitchFamily="34" charset="0"/>
            </a:endParaRPr>
          </a:p>
        </p:txBody>
      </p:sp>
      <p:sp>
        <p:nvSpPr>
          <p:cNvPr id="19460" name="投影片編號版面配置區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a:solidFill>
                  <a:schemeClr val="tx1"/>
                </a:solidFill>
                <a:latin typeface="Verdana" panose="020B0604030504040204" pitchFamily="34" charset="0"/>
                <a:ea typeface="新細明體" pitchFamily="18" charset="-120"/>
              </a:defRPr>
            </a:lvl1pPr>
            <a:lvl2pPr marL="742950" indent="-285750">
              <a:defRPr kumimoji="1">
                <a:solidFill>
                  <a:schemeClr val="tx1"/>
                </a:solidFill>
                <a:latin typeface="Verdana" panose="020B0604030504040204" pitchFamily="34" charset="0"/>
                <a:ea typeface="新細明體" pitchFamily="18" charset="-120"/>
              </a:defRPr>
            </a:lvl2pPr>
            <a:lvl3pPr marL="1143000" indent="-228600">
              <a:defRPr kumimoji="1">
                <a:solidFill>
                  <a:schemeClr val="tx1"/>
                </a:solidFill>
                <a:latin typeface="Verdana" panose="020B0604030504040204" pitchFamily="34" charset="0"/>
                <a:ea typeface="新細明體" pitchFamily="18" charset="-120"/>
              </a:defRPr>
            </a:lvl3pPr>
            <a:lvl4pPr marL="1600200" indent="-228600">
              <a:defRPr kumimoji="1">
                <a:solidFill>
                  <a:schemeClr val="tx1"/>
                </a:solidFill>
                <a:latin typeface="Verdana" panose="020B0604030504040204" pitchFamily="34" charset="0"/>
                <a:ea typeface="新細明體" pitchFamily="18" charset="-120"/>
              </a:defRPr>
            </a:lvl4pPr>
            <a:lvl5pPr marL="2057400" indent="-228600">
              <a:defRPr kumimoji="1">
                <a:solidFill>
                  <a:schemeClr val="tx1"/>
                </a:solidFill>
                <a:latin typeface="Verdana" panose="020B0604030504040204" pitchFamily="34" charset="0"/>
                <a:ea typeface="新細明體" pitchFamily="18" charset="-120"/>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新細明體" pitchFamily="18" charset="-120"/>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新細明體" pitchFamily="18" charset="-120"/>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新細明體" pitchFamily="18" charset="-120"/>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新細明體" pitchFamily="18" charset="-120"/>
              </a:defRPr>
            </a:lvl9pPr>
          </a:lstStyle>
          <a:p>
            <a:fld id="{7D9F18B7-52C8-43AA-9845-F9D364D87A7F}" type="slidenum">
              <a:rPr lang="en-US" altLang="zh-TW">
                <a:latin typeface="Arial" panose="020B0604020202020204" pitchFamily="34" charset="0"/>
              </a:rPr>
              <a:pPr/>
              <a:t>14</a:t>
            </a:fld>
            <a:endParaRPr lang="en-US" altLang="zh-TW">
              <a:latin typeface="Arial" panose="020B0604020202020204" pitchFamily="34" charset="0"/>
            </a:endParaRPr>
          </a:p>
        </p:txBody>
      </p:sp>
    </p:spTree>
    <p:extLst>
      <p:ext uri="{BB962C8B-B14F-4D97-AF65-F5344CB8AC3E}">
        <p14:creationId xmlns:p14="http://schemas.microsoft.com/office/powerpoint/2010/main" val="252812919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投影片圖像版面配置區 1"/>
          <p:cNvSpPr>
            <a:spLocks noGrp="1" noRot="1" noChangeAspect="1" noTextEdit="1"/>
          </p:cNvSpPr>
          <p:nvPr>
            <p:ph type="sldImg"/>
          </p:nvPr>
        </p:nvSpPr>
        <p:spPr>
          <a:ln/>
        </p:spPr>
      </p:sp>
      <p:sp>
        <p:nvSpPr>
          <p:cNvPr id="162819" name="備忘稿版面配置區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TW" smtClean="0">
                <a:latin typeface="Arial" panose="020B0604020202020204" pitchFamily="34" charset="0"/>
              </a:rPr>
              <a:t>1.6.1	Features</a:t>
            </a:r>
            <a:endParaRPr lang="zh-TW" altLang="en-US" smtClean="0">
              <a:latin typeface="Arial" panose="020B0604020202020204" pitchFamily="34" charset="0"/>
            </a:endParaRPr>
          </a:p>
        </p:txBody>
      </p:sp>
      <p:sp>
        <p:nvSpPr>
          <p:cNvPr id="162820" name="投影片編號版面配置區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a:solidFill>
                  <a:schemeClr val="tx1"/>
                </a:solidFill>
                <a:latin typeface="Verdana" panose="020B0604030504040204" pitchFamily="34" charset="0"/>
                <a:ea typeface="新細明體" pitchFamily="18" charset="-120"/>
              </a:defRPr>
            </a:lvl1pPr>
            <a:lvl2pPr marL="742950" indent="-285750">
              <a:defRPr kumimoji="1">
                <a:solidFill>
                  <a:schemeClr val="tx1"/>
                </a:solidFill>
                <a:latin typeface="Verdana" panose="020B0604030504040204" pitchFamily="34" charset="0"/>
                <a:ea typeface="新細明體" pitchFamily="18" charset="-120"/>
              </a:defRPr>
            </a:lvl2pPr>
            <a:lvl3pPr marL="1143000" indent="-228600">
              <a:defRPr kumimoji="1">
                <a:solidFill>
                  <a:schemeClr val="tx1"/>
                </a:solidFill>
                <a:latin typeface="Verdana" panose="020B0604030504040204" pitchFamily="34" charset="0"/>
                <a:ea typeface="新細明體" pitchFamily="18" charset="-120"/>
              </a:defRPr>
            </a:lvl3pPr>
            <a:lvl4pPr marL="1600200" indent="-228600">
              <a:defRPr kumimoji="1">
                <a:solidFill>
                  <a:schemeClr val="tx1"/>
                </a:solidFill>
                <a:latin typeface="Verdana" panose="020B0604030504040204" pitchFamily="34" charset="0"/>
                <a:ea typeface="新細明體" pitchFamily="18" charset="-120"/>
              </a:defRPr>
            </a:lvl4pPr>
            <a:lvl5pPr marL="2057400" indent="-228600">
              <a:defRPr kumimoji="1">
                <a:solidFill>
                  <a:schemeClr val="tx1"/>
                </a:solidFill>
                <a:latin typeface="Verdana" panose="020B0604030504040204" pitchFamily="34" charset="0"/>
                <a:ea typeface="新細明體" pitchFamily="18" charset="-120"/>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新細明體" pitchFamily="18" charset="-120"/>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新細明體" pitchFamily="18" charset="-120"/>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新細明體" pitchFamily="18" charset="-120"/>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新細明體" pitchFamily="18" charset="-120"/>
              </a:defRPr>
            </a:lvl9pPr>
          </a:lstStyle>
          <a:p>
            <a:fld id="{167B992D-341C-46F9-9765-F1DA20DD31C3}" type="slidenum">
              <a:rPr lang="en-US" altLang="zh-TW" smtClean="0">
                <a:latin typeface="Arial" panose="020B0604020202020204" pitchFamily="34" charset="0"/>
              </a:rPr>
              <a:pPr/>
              <a:t>99</a:t>
            </a:fld>
            <a:endParaRPr lang="en-US" altLang="zh-TW" smtClean="0">
              <a:latin typeface="Arial" panose="020B0604020202020204" pitchFamily="34" charset="0"/>
            </a:endParaRPr>
          </a:p>
        </p:txBody>
      </p:sp>
    </p:spTree>
    <p:extLst>
      <p:ext uri="{BB962C8B-B14F-4D97-AF65-F5344CB8AC3E}">
        <p14:creationId xmlns:p14="http://schemas.microsoft.com/office/powerpoint/2010/main" val="39268632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投影片圖像版面配置區 1"/>
          <p:cNvSpPr>
            <a:spLocks noGrp="1" noRot="1" noChangeAspect="1" noTextEdit="1"/>
          </p:cNvSpPr>
          <p:nvPr>
            <p:ph type="sldImg"/>
          </p:nvPr>
        </p:nvSpPr>
        <p:spPr>
          <a:ln/>
        </p:spPr>
      </p:sp>
      <p:sp>
        <p:nvSpPr>
          <p:cNvPr id="171011" name="備忘稿版面配置區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TW" smtClean="0">
                <a:latin typeface="Arial" panose="020B0604020202020204" pitchFamily="34" charset="0"/>
              </a:rPr>
              <a:t>1.7.1	Features</a:t>
            </a:r>
            <a:endParaRPr lang="zh-TW" altLang="en-US" smtClean="0">
              <a:latin typeface="Arial" panose="020B0604020202020204" pitchFamily="34" charset="0"/>
            </a:endParaRPr>
          </a:p>
        </p:txBody>
      </p:sp>
      <p:sp>
        <p:nvSpPr>
          <p:cNvPr id="171012" name="投影片編號版面配置區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a:solidFill>
                  <a:schemeClr val="tx1"/>
                </a:solidFill>
                <a:latin typeface="Verdana" panose="020B0604030504040204" pitchFamily="34" charset="0"/>
                <a:ea typeface="新細明體" pitchFamily="18" charset="-120"/>
              </a:defRPr>
            </a:lvl1pPr>
            <a:lvl2pPr marL="742950" indent="-285750">
              <a:defRPr kumimoji="1">
                <a:solidFill>
                  <a:schemeClr val="tx1"/>
                </a:solidFill>
                <a:latin typeface="Verdana" panose="020B0604030504040204" pitchFamily="34" charset="0"/>
                <a:ea typeface="新細明體" pitchFamily="18" charset="-120"/>
              </a:defRPr>
            </a:lvl2pPr>
            <a:lvl3pPr marL="1143000" indent="-228600">
              <a:defRPr kumimoji="1">
                <a:solidFill>
                  <a:schemeClr val="tx1"/>
                </a:solidFill>
                <a:latin typeface="Verdana" panose="020B0604030504040204" pitchFamily="34" charset="0"/>
                <a:ea typeface="新細明體" pitchFamily="18" charset="-120"/>
              </a:defRPr>
            </a:lvl3pPr>
            <a:lvl4pPr marL="1600200" indent="-228600">
              <a:defRPr kumimoji="1">
                <a:solidFill>
                  <a:schemeClr val="tx1"/>
                </a:solidFill>
                <a:latin typeface="Verdana" panose="020B0604030504040204" pitchFamily="34" charset="0"/>
                <a:ea typeface="新細明體" pitchFamily="18" charset="-120"/>
              </a:defRPr>
            </a:lvl4pPr>
            <a:lvl5pPr marL="2057400" indent="-228600">
              <a:defRPr kumimoji="1">
                <a:solidFill>
                  <a:schemeClr val="tx1"/>
                </a:solidFill>
                <a:latin typeface="Verdana" panose="020B0604030504040204" pitchFamily="34" charset="0"/>
                <a:ea typeface="新細明體" pitchFamily="18" charset="-120"/>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新細明體" pitchFamily="18" charset="-120"/>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新細明體" pitchFamily="18" charset="-120"/>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新細明體" pitchFamily="18" charset="-120"/>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新細明體" pitchFamily="18" charset="-120"/>
              </a:defRPr>
            </a:lvl9pPr>
          </a:lstStyle>
          <a:p>
            <a:fld id="{5CBCCCD7-A961-4F2B-B0A8-B44FD2B82B92}" type="slidenum">
              <a:rPr lang="en-US" altLang="zh-TW" smtClean="0">
                <a:latin typeface="Arial" panose="020B0604020202020204" pitchFamily="34" charset="0"/>
              </a:rPr>
              <a:pPr/>
              <a:t>101</a:t>
            </a:fld>
            <a:endParaRPr lang="en-US" altLang="zh-TW" smtClean="0">
              <a:latin typeface="Arial" panose="020B0604020202020204" pitchFamily="34" charset="0"/>
            </a:endParaRPr>
          </a:p>
        </p:txBody>
      </p:sp>
    </p:spTree>
    <p:extLst>
      <p:ext uri="{BB962C8B-B14F-4D97-AF65-F5344CB8AC3E}">
        <p14:creationId xmlns:p14="http://schemas.microsoft.com/office/powerpoint/2010/main" val="72371686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投影片圖像版面配置區 1"/>
          <p:cNvSpPr>
            <a:spLocks noGrp="1" noRot="1" noChangeAspect="1" noTextEdit="1"/>
          </p:cNvSpPr>
          <p:nvPr>
            <p:ph type="sldImg"/>
          </p:nvPr>
        </p:nvSpPr>
        <p:spPr>
          <a:ln/>
        </p:spPr>
      </p:sp>
      <p:sp>
        <p:nvSpPr>
          <p:cNvPr id="177155" name="備忘稿版面配置區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TW" smtClean="0">
                <a:latin typeface="Arial" panose="020B0604020202020204" pitchFamily="34" charset="0"/>
              </a:rPr>
              <a:t>1.7.1	Features</a:t>
            </a:r>
            <a:endParaRPr lang="zh-TW" altLang="en-US" smtClean="0">
              <a:latin typeface="Arial" panose="020B0604020202020204" pitchFamily="34" charset="0"/>
            </a:endParaRPr>
          </a:p>
        </p:txBody>
      </p:sp>
      <p:sp>
        <p:nvSpPr>
          <p:cNvPr id="177156" name="投影片編號版面配置區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a:solidFill>
                  <a:schemeClr val="tx1"/>
                </a:solidFill>
                <a:latin typeface="Verdana" panose="020B0604030504040204" pitchFamily="34" charset="0"/>
                <a:ea typeface="新細明體" pitchFamily="18" charset="-120"/>
              </a:defRPr>
            </a:lvl1pPr>
            <a:lvl2pPr marL="742950" indent="-285750">
              <a:defRPr kumimoji="1">
                <a:solidFill>
                  <a:schemeClr val="tx1"/>
                </a:solidFill>
                <a:latin typeface="Verdana" panose="020B0604030504040204" pitchFamily="34" charset="0"/>
                <a:ea typeface="新細明體" pitchFamily="18" charset="-120"/>
              </a:defRPr>
            </a:lvl2pPr>
            <a:lvl3pPr marL="1143000" indent="-228600">
              <a:defRPr kumimoji="1">
                <a:solidFill>
                  <a:schemeClr val="tx1"/>
                </a:solidFill>
                <a:latin typeface="Verdana" panose="020B0604030504040204" pitchFamily="34" charset="0"/>
                <a:ea typeface="新細明體" pitchFamily="18" charset="-120"/>
              </a:defRPr>
            </a:lvl3pPr>
            <a:lvl4pPr marL="1600200" indent="-228600">
              <a:defRPr kumimoji="1">
                <a:solidFill>
                  <a:schemeClr val="tx1"/>
                </a:solidFill>
                <a:latin typeface="Verdana" panose="020B0604030504040204" pitchFamily="34" charset="0"/>
                <a:ea typeface="新細明體" pitchFamily="18" charset="-120"/>
              </a:defRPr>
            </a:lvl4pPr>
            <a:lvl5pPr marL="2057400" indent="-228600">
              <a:defRPr kumimoji="1">
                <a:solidFill>
                  <a:schemeClr val="tx1"/>
                </a:solidFill>
                <a:latin typeface="Verdana" panose="020B0604030504040204" pitchFamily="34" charset="0"/>
                <a:ea typeface="新細明體" pitchFamily="18" charset="-120"/>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新細明體" pitchFamily="18" charset="-120"/>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新細明體" pitchFamily="18" charset="-120"/>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新細明體" pitchFamily="18" charset="-120"/>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新細明體" pitchFamily="18" charset="-120"/>
              </a:defRPr>
            </a:lvl9pPr>
          </a:lstStyle>
          <a:p>
            <a:fld id="{72488CB2-AF8B-4303-B3A3-5AC33947A6FF}" type="slidenum">
              <a:rPr lang="en-US" altLang="zh-TW" smtClean="0">
                <a:latin typeface="Arial" panose="020B0604020202020204" pitchFamily="34" charset="0"/>
              </a:rPr>
              <a:pPr/>
              <a:t>102</a:t>
            </a:fld>
            <a:endParaRPr lang="en-US" altLang="zh-TW" smtClean="0">
              <a:latin typeface="Arial" panose="020B0604020202020204" pitchFamily="34" charset="0"/>
            </a:endParaRPr>
          </a:p>
        </p:txBody>
      </p:sp>
    </p:spTree>
    <p:extLst>
      <p:ext uri="{BB962C8B-B14F-4D97-AF65-F5344CB8AC3E}">
        <p14:creationId xmlns:p14="http://schemas.microsoft.com/office/powerpoint/2010/main" val="202199066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投影片圖像版面配置區 1"/>
          <p:cNvSpPr>
            <a:spLocks noGrp="1" noRot="1" noChangeAspect="1" noTextEdit="1"/>
          </p:cNvSpPr>
          <p:nvPr>
            <p:ph type="sldImg"/>
          </p:nvPr>
        </p:nvSpPr>
        <p:spPr>
          <a:ln/>
        </p:spPr>
      </p:sp>
      <p:sp>
        <p:nvSpPr>
          <p:cNvPr id="181251" name="備忘稿版面配置區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TW" smtClean="0">
                <a:latin typeface="Arial" panose="020B0604020202020204" pitchFamily="34" charset="0"/>
              </a:rPr>
              <a:t>1.8	Challenges And Risks</a:t>
            </a:r>
            <a:endParaRPr lang="zh-TW" altLang="en-US" smtClean="0">
              <a:latin typeface="Arial" panose="020B0604020202020204" pitchFamily="34" charset="0"/>
            </a:endParaRPr>
          </a:p>
        </p:txBody>
      </p:sp>
      <p:sp>
        <p:nvSpPr>
          <p:cNvPr id="181252" name="投影片編號版面配置區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a:solidFill>
                  <a:schemeClr val="tx1"/>
                </a:solidFill>
                <a:latin typeface="Verdana" panose="020B0604030504040204" pitchFamily="34" charset="0"/>
                <a:ea typeface="新細明體" pitchFamily="18" charset="-120"/>
              </a:defRPr>
            </a:lvl1pPr>
            <a:lvl2pPr marL="742950" indent="-285750">
              <a:defRPr kumimoji="1">
                <a:solidFill>
                  <a:schemeClr val="tx1"/>
                </a:solidFill>
                <a:latin typeface="Verdana" panose="020B0604030504040204" pitchFamily="34" charset="0"/>
                <a:ea typeface="新細明體" pitchFamily="18" charset="-120"/>
              </a:defRPr>
            </a:lvl2pPr>
            <a:lvl3pPr marL="1143000" indent="-228600">
              <a:defRPr kumimoji="1">
                <a:solidFill>
                  <a:schemeClr val="tx1"/>
                </a:solidFill>
                <a:latin typeface="Verdana" panose="020B0604030504040204" pitchFamily="34" charset="0"/>
                <a:ea typeface="新細明體" pitchFamily="18" charset="-120"/>
              </a:defRPr>
            </a:lvl3pPr>
            <a:lvl4pPr marL="1600200" indent="-228600">
              <a:defRPr kumimoji="1">
                <a:solidFill>
                  <a:schemeClr val="tx1"/>
                </a:solidFill>
                <a:latin typeface="Verdana" panose="020B0604030504040204" pitchFamily="34" charset="0"/>
                <a:ea typeface="新細明體" pitchFamily="18" charset="-120"/>
              </a:defRPr>
            </a:lvl4pPr>
            <a:lvl5pPr marL="2057400" indent="-228600">
              <a:defRPr kumimoji="1">
                <a:solidFill>
                  <a:schemeClr val="tx1"/>
                </a:solidFill>
                <a:latin typeface="Verdana" panose="020B0604030504040204" pitchFamily="34" charset="0"/>
                <a:ea typeface="新細明體" pitchFamily="18" charset="-120"/>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新細明體" pitchFamily="18" charset="-120"/>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新細明體" pitchFamily="18" charset="-120"/>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新細明體" pitchFamily="18" charset="-120"/>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新細明體" pitchFamily="18" charset="-120"/>
              </a:defRPr>
            </a:lvl9pPr>
          </a:lstStyle>
          <a:p>
            <a:fld id="{631EEA78-26FC-4C03-A4D1-C65A8697DB8B}" type="slidenum">
              <a:rPr lang="en-US" altLang="zh-TW" smtClean="0">
                <a:latin typeface="Arial" panose="020B0604020202020204" pitchFamily="34" charset="0"/>
              </a:rPr>
              <a:pPr/>
              <a:t>104</a:t>
            </a:fld>
            <a:endParaRPr lang="en-US" altLang="zh-TW" smtClean="0">
              <a:latin typeface="Arial" panose="020B0604020202020204" pitchFamily="34" charset="0"/>
            </a:endParaRPr>
          </a:p>
        </p:txBody>
      </p:sp>
    </p:spTree>
    <p:extLst>
      <p:ext uri="{BB962C8B-B14F-4D97-AF65-F5344CB8AC3E}">
        <p14:creationId xmlns:p14="http://schemas.microsoft.com/office/powerpoint/2010/main" val="295069006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投影片圖像版面配置區 1"/>
          <p:cNvSpPr>
            <a:spLocks noGrp="1" noRot="1" noChangeAspect="1" noTextEdit="1"/>
          </p:cNvSpPr>
          <p:nvPr>
            <p:ph type="sldImg"/>
          </p:nvPr>
        </p:nvSpPr>
        <p:spPr>
          <a:ln/>
        </p:spPr>
      </p:sp>
      <p:sp>
        <p:nvSpPr>
          <p:cNvPr id="183299" name="備忘稿版面配置區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TW" smtClean="0">
                <a:latin typeface="Arial" panose="020B0604020202020204" pitchFamily="34" charset="0"/>
              </a:rPr>
              <a:t>1.8.1	Security, Privacy, and Trust</a:t>
            </a:r>
            <a:endParaRPr lang="zh-TW" altLang="en-US" smtClean="0">
              <a:latin typeface="Arial" panose="020B0604020202020204" pitchFamily="34" charset="0"/>
            </a:endParaRPr>
          </a:p>
        </p:txBody>
      </p:sp>
      <p:sp>
        <p:nvSpPr>
          <p:cNvPr id="183300" name="投影片編號版面配置區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a:solidFill>
                  <a:schemeClr val="tx1"/>
                </a:solidFill>
                <a:latin typeface="Verdana" panose="020B0604030504040204" pitchFamily="34" charset="0"/>
                <a:ea typeface="新細明體" pitchFamily="18" charset="-120"/>
              </a:defRPr>
            </a:lvl1pPr>
            <a:lvl2pPr marL="742950" indent="-285750">
              <a:defRPr kumimoji="1">
                <a:solidFill>
                  <a:schemeClr val="tx1"/>
                </a:solidFill>
                <a:latin typeface="Verdana" panose="020B0604030504040204" pitchFamily="34" charset="0"/>
                <a:ea typeface="新細明體" pitchFamily="18" charset="-120"/>
              </a:defRPr>
            </a:lvl2pPr>
            <a:lvl3pPr marL="1143000" indent="-228600">
              <a:defRPr kumimoji="1">
                <a:solidFill>
                  <a:schemeClr val="tx1"/>
                </a:solidFill>
                <a:latin typeface="Verdana" panose="020B0604030504040204" pitchFamily="34" charset="0"/>
                <a:ea typeface="新細明體" pitchFamily="18" charset="-120"/>
              </a:defRPr>
            </a:lvl3pPr>
            <a:lvl4pPr marL="1600200" indent="-228600">
              <a:defRPr kumimoji="1">
                <a:solidFill>
                  <a:schemeClr val="tx1"/>
                </a:solidFill>
                <a:latin typeface="Verdana" panose="020B0604030504040204" pitchFamily="34" charset="0"/>
                <a:ea typeface="新細明體" pitchFamily="18" charset="-120"/>
              </a:defRPr>
            </a:lvl4pPr>
            <a:lvl5pPr marL="2057400" indent="-228600">
              <a:defRPr kumimoji="1">
                <a:solidFill>
                  <a:schemeClr val="tx1"/>
                </a:solidFill>
                <a:latin typeface="Verdana" panose="020B0604030504040204" pitchFamily="34" charset="0"/>
                <a:ea typeface="新細明體" pitchFamily="18" charset="-120"/>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新細明體" pitchFamily="18" charset="-120"/>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新細明體" pitchFamily="18" charset="-120"/>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新細明體" pitchFamily="18" charset="-120"/>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新細明體" pitchFamily="18" charset="-120"/>
              </a:defRPr>
            </a:lvl9pPr>
          </a:lstStyle>
          <a:p>
            <a:fld id="{494560FA-616E-46C7-B3A9-F9D1365E41C8}" type="slidenum">
              <a:rPr lang="en-US" altLang="zh-TW" smtClean="0">
                <a:latin typeface="Arial" panose="020B0604020202020204" pitchFamily="34" charset="0"/>
              </a:rPr>
              <a:pPr/>
              <a:t>105</a:t>
            </a:fld>
            <a:endParaRPr lang="en-US" altLang="zh-TW" smtClean="0">
              <a:latin typeface="Arial" panose="020B0604020202020204" pitchFamily="34" charset="0"/>
            </a:endParaRPr>
          </a:p>
        </p:txBody>
      </p:sp>
    </p:spTree>
    <p:extLst>
      <p:ext uri="{BB962C8B-B14F-4D97-AF65-F5344CB8AC3E}">
        <p14:creationId xmlns:p14="http://schemas.microsoft.com/office/powerpoint/2010/main" val="318760297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投影片圖像版面配置區 1"/>
          <p:cNvSpPr>
            <a:spLocks noGrp="1" noRot="1" noChangeAspect="1" noTextEdit="1"/>
          </p:cNvSpPr>
          <p:nvPr>
            <p:ph type="sldImg"/>
          </p:nvPr>
        </p:nvSpPr>
        <p:spPr>
          <a:ln/>
        </p:spPr>
      </p:sp>
      <p:sp>
        <p:nvSpPr>
          <p:cNvPr id="185347" name="備忘稿版面配置區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TW" smtClean="0">
                <a:latin typeface="Arial" panose="020B0604020202020204" pitchFamily="34" charset="0"/>
              </a:rPr>
              <a:t>1.8.1	Security, Privacy, and Trust</a:t>
            </a:r>
            <a:endParaRPr lang="zh-TW" altLang="en-US" smtClean="0">
              <a:latin typeface="Arial" panose="020B0604020202020204" pitchFamily="34" charset="0"/>
            </a:endParaRPr>
          </a:p>
        </p:txBody>
      </p:sp>
      <p:sp>
        <p:nvSpPr>
          <p:cNvPr id="185348" name="投影片編號版面配置區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a:solidFill>
                  <a:schemeClr val="tx1"/>
                </a:solidFill>
                <a:latin typeface="Verdana" panose="020B0604030504040204" pitchFamily="34" charset="0"/>
                <a:ea typeface="新細明體" pitchFamily="18" charset="-120"/>
              </a:defRPr>
            </a:lvl1pPr>
            <a:lvl2pPr marL="742950" indent="-285750">
              <a:defRPr kumimoji="1">
                <a:solidFill>
                  <a:schemeClr val="tx1"/>
                </a:solidFill>
                <a:latin typeface="Verdana" panose="020B0604030504040204" pitchFamily="34" charset="0"/>
                <a:ea typeface="新細明體" pitchFamily="18" charset="-120"/>
              </a:defRPr>
            </a:lvl2pPr>
            <a:lvl3pPr marL="1143000" indent="-228600">
              <a:defRPr kumimoji="1">
                <a:solidFill>
                  <a:schemeClr val="tx1"/>
                </a:solidFill>
                <a:latin typeface="Verdana" panose="020B0604030504040204" pitchFamily="34" charset="0"/>
                <a:ea typeface="新細明體" pitchFamily="18" charset="-120"/>
              </a:defRPr>
            </a:lvl3pPr>
            <a:lvl4pPr marL="1600200" indent="-228600">
              <a:defRPr kumimoji="1">
                <a:solidFill>
                  <a:schemeClr val="tx1"/>
                </a:solidFill>
                <a:latin typeface="Verdana" panose="020B0604030504040204" pitchFamily="34" charset="0"/>
                <a:ea typeface="新細明體" pitchFamily="18" charset="-120"/>
              </a:defRPr>
            </a:lvl4pPr>
            <a:lvl5pPr marL="2057400" indent="-228600">
              <a:defRPr kumimoji="1">
                <a:solidFill>
                  <a:schemeClr val="tx1"/>
                </a:solidFill>
                <a:latin typeface="Verdana" panose="020B0604030504040204" pitchFamily="34" charset="0"/>
                <a:ea typeface="新細明體" pitchFamily="18" charset="-120"/>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新細明體" pitchFamily="18" charset="-120"/>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新細明體" pitchFamily="18" charset="-120"/>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新細明體" pitchFamily="18" charset="-120"/>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新細明體" pitchFamily="18" charset="-120"/>
              </a:defRPr>
            </a:lvl9pPr>
          </a:lstStyle>
          <a:p>
            <a:fld id="{3E244D37-C902-4561-BC3F-6E3FC6FCB58F}" type="slidenum">
              <a:rPr lang="en-US" altLang="zh-TW" smtClean="0">
                <a:latin typeface="Arial" panose="020B0604020202020204" pitchFamily="34" charset="0"/>
              </a:rPr>
              <a:pPr/>
              <a:t>106</a:t>
            </a:fld>
            <a:endParaRPr lang="en-US" altLang="zh-TW" smtClean="0">
              <a:latin typeface="Arial" panose="020B0604020202020204" pitchFamily="34" charset="0"/>
            </a:endParaRPr>
          </a:p>
        </p:txBody>
      </p:sp>
    </p:spTree>
    <p:extLst>
      <p:ext uri="{BB962C8B-B14F-4D97-AF65-F5344CB8AC3E}">
        <p14:creationId xmlns:p14="http://schemas.microsoft.com/office/powerpoint/2010/main" val="93809530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投影片圖像版面配置區 1"/>
          <p:cNvSpPr>
            <a:spLocks noGrp="1" noRot="1" noChangeAspect="1" noTextEdit="1"/>
          </p:cNvSpPr>
          <p:nvPr>
            <p:ph type="sldImg"/>
          </p:nvPr>
        </p:nvSpPr>
        <p:spPr>
          <a:ln/>
        </p:spPr>
      </p:sp>
      <p:sp>
        <p:nvSpPr>
          <p:cNvPr id="187395" name="備忘稿版面配置區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TW" smtClean="0">
                <a:latin typeface="Arial" panose="020B0604020202020204" pitchFamily="34" charset="0"/>
              </a:rPr>
              <a:t>1.8.2	Data Lock-In and Standardization</a:t>
            </a:r>
            <a:endParaRPr lang="zh-TW" altLang="en-US" smtClean="0">
              <a:latin typeface="Arial" panose="020B0604020202020204" pitchFamily="34" charset="0"/>
            </a:endParaRPr>
          </a:p>
        </p:txBody>
      </p:sp>
      <p:sp>
        <p:nvSpPr>
          <p:cNvPr id="187396" name="投影片編號版面配置區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a:solidFill>
                  <a:schemeClr val="tx1"/>
                </a:solidFill>
                <a:latin typeface="Verdana" panose="020B0604030504040204" pitchFamily="34" charset="0"/>
                <a:ea typeface="新細明體" pitchFamily="18" charset="-120"/>
              </a:defRPr>
            </a:lvl1pPr>
            <a:lvl2pPr marL="742950" indent="-285750">
              <a:defRPr kumimoji="1">
                <a:solidFill>
                  <a:schemeClr val="tx1"/>
                </a:solidFill>
                <a:latin typeface="Verdana" panose="020B0604030504040204" pitchFamily="34" charset="0"/>
                <a:ea typeface="新細明體" pitchFamily="18" charset="-120"/>
              </a:defRPr>
            </a:lvl2pPr>
            <a:lvl3pPr marL="1143000" indent="-228600">
              <a:defRPr kumimoji="1">
                <a:solidFill>
                  <a:schemeClr val="tx1"/>
                </a:solidFill>
                <a:latin typeface="Verdana" panose="020B0604030504040204" pitchFamily="34" charset="0"/>
                <a:ea typeface="新細明體" pitchFamily="18" charset="-120"/>
              </a:defRPr>
            </a:lvl3pPr>
            <a:lvl4pPr marL="1600200" indent="-228600">
              <a:defRPr kumimoji="1">
                <a:solidFill>
                  <a:schemeClr val="tx1"/>
                </a:solidFill>
                <a:latin typeface="Verdana" panose="020B0604030504040204" pitchFamily="34" charset="0"/>
                <a:ea typeface="新細明體" pitchFamily="18" charset="-120"/>
              </a:defRPr>
            </a:lvl4pPr>
            <a:lvl5pPr marL="2057400" indent="-228600">
              <a:defRPr kumimoji="1">
                <a:solidFill>
                  <a:schemeClr val="tx1"/>
                </a:solidFill>
                <a:latin typeface="Verdana" panose="020B0604030504040204" pitchFamily="34" charset="0"/>
                <a:ea typeface="新細明體" pitchFamily="18" charset="-120"/>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新細明體" pitchFamily="18" charset="-120"/>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新細明體" pitchFamily="18" charset="-120"/>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新細明體" pitchFamily="18" charset="-120"/>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新細明體" pitchFamily="18" charset="-120"/>
              </a:defRPr>
            </a:lvl9pPr>
          </a:lstStyle>
          <a:p>
            <a:fld id="{3AD549DA-0863-4601-BFE6-C254B82637C1}" type="slidenum">
              <a:rPr lang="en-US" altLang="zh-TW" smtClean="0">
                <a:latin typeface="Arial" panose="020B0604020202020204" pitchFamily="34" charset="0"/>
              </a:rPr>
              <a:pPr/>
              <a:t>107</a:t>
            </a:fld>
            <a:endParaRPr lang="en-US" altLang="zh-TW" smtClean="0">
              <a:latin typeface="Arial" panose="020B0604020202020204" pitchFamily="34" charset="0"/>
            </a:endParaRPr>
          </a:p>
        </p:txBody>
      </p:sp>
    </p:spTree>
    <p:extLst>
      <p:ext uri="{BB962C8B-B14F-4D97-AF65-F5344CB8AC3E}">
        <p14:creationId xmlns:p14="http://schemas.microsoft.com/office/powerpoint/2010/main" val="308204230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投影片圖像版面配置區 1"/>
          <p:cNvSpPr>
            <a:spLocks noGrp="1" noRot="1" noChangeAspect="1" noTextEdit="1"/>
          </p:cNvSpPr>
          <p:nvPr>
            <p:ph type="sldImg"/>
          </p:nvPr>
        </p:nvSpPr>
        <p:spPr>
          <a:ln/>
        </p:spPr>
      </p:sp>
      <p:sp>
        <p:nvSpPr>
          <p:cNvPr id="189443" name="備忘稿版面配置區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TW" smtClean="0">
                <a:latin typeface="Arial" panose="020B0604020202020204" pitchFamily="34" charset="0"/>
              </a:rPr>
              <a:t>1.8.2	Data Lock-In and Standardization</a:t>
            </a:r>
            <a:endParaRPr lang="zh-TW" altLang="en-US" smtClean="0">
              <a:latin typeface="Arial" panose="020B0604020202020204" pitchFamily="34" charset="0"/>
            </a:endParaRPr>
          </a:p>
        </p:txBody>
      </p:sp>
      <p:sp>
        <p:nvSpPr>
          <p:cNvPr id="189444" name="投影片編號版面配置區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a:solidFill>
                  <a:schemeClr val="tx1"/>
                </a:solidFill>
                <a:latin typeface="Verdana" panose="020B0604030504040204" pitchFamily="34" charset="0"/>
                <a:ea typeface="新細明體" pitchFamily="18" charset="-120"/>
              </a:defRPr>
            </a:lvl1pPr>
            <a:lvl2pPr marL="742950" indent="-285750">
              <a:defRPr kumimoji="1">
                <a:solidFill>
                  <a:schemeClr val="tx1"/>
                </a:solidFill>
                <a:latin typeface="Verdana" panose="020B0604030504040204" pitchFamily="34" charset="0"/>
                <a:ea typeface="新細明體" pitchFamily="18" charset="-120"/>
              </a:defRPr>
            </a:lvl2pPr>
            <a:lvl3pPr marL="1143000" indent="-228600">
              <a:defRPr kumimoji="1">
                <a:solidFill>
                  <a:schemeClr val="tx1"/>
                </a:solidFill>
                <a:latin typeface="Verdana" panose="020B0604030504040204" pitchFamily="34" charset="0"/>
                <a:ea typeface="新細明體" pitchFamily="18" charset="-120"/>
              </a:defRPr>
            </a:lvl3pPr>
            <a:lvl4pPr marL="1600200" indent="-228600">
              <a:defRPr kumimoji="1">
                <a:solidFill>
                  <a:schemeClr val="tx1"/>
                </a:solidFill>
                <a:latin typeface="Verdana" panose="020B0604030504040204" pitchFamily="34" charset="0"/>
                <a:ea typeface="新細明體" pitchFamily="18" charset="-120"/>
              </a:defRPr>
            </a:lvl4pPr>
            <a:lvl5pPr marL="2057400" indent="-228600">
              <a:defRPr kumimoji="1">
                <a:solidFill>
                  <a:schemeClr val="tx1"/>
                </a:solidFill>
                <a:latin typeface="Verdana" panose="020B0604030504040204" pitchFamily="34" charset="0"/>
                <a:ea typeface="新細明體" pitchFamily="18" charset="-120"/>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新細明體" pitchFamily="18" charset="-120"/>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新細明體" pitchFamily="18" charset="-120"/>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新細明體" pitchFamily="18" charset="-120"/>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新細明體" pitchFamily="18" charset="-120"/>
              </a:defRPr>
            </a:lvl9pPr>
          </a:lstStyle>
          <a:p>
            <a:fld id="{499CAF1D-32A5-46F6-A009-FDCA0259455A}" type="slidenum">
              <a:rPr lang="en-US" altLang="zh-TW" smtClean="0">
                <a:latin typeface="Arial" panose="020B0604020202020204" pitchFamily="34" charset="0"/>
              </a:rPr>
              <a:pPr/>
              <a:t>108</a:t>
            </a:fld>
            <a:endParaRPr lang="en-US" altLang="zh-TW" smtClean="0">
              <a:latin typeface="Arial" panose="020B0604020202020204" pitchFamily="34" charset="0"/>
            </a:endParaRPr>
          </a:p>
        </p:txBody>
      </p:sp>
    </p:spTree>
    <p:extLst>
      <p:ext uri="{BB962C8B-B14F-4D97-AF65-F5344CB8AC3E}">
        <p14:creationId xmlns:p14="http://schemas.microsoft.com/office/powerpoint/2010/main" val="197342556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投影片圖像版面配置區 1"/>
          <p:cNvSpPr>
            <a:spLocks noGrp="1" noRot="1" noChangeAspect="1" noTextEdit="1"/>
          </p:cNvSpPr>
          <p:nvPr>
            <p:ph type="sldImg"/>
          </p:nvPr>
        </p:nvSpPr>
        <p:spPr>
          <a:ln/>
        </p:spPr>
      </p:sp>
      <p:sp>
        <p:nvSpPr>
          <p:cNvPr id="191491" name="備忘稿版面配置區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TW" smtClean="0">
                <a:latin typeface="Arial" panose="020B0604020202020204" pitchFamily="34" charset="0"/>
              </a:rPr>
              <a:t>1.8.3	Availability, Fault-Tolerance, and Disaster Recovery</a:t>
            </a:r>
            <a:endParaRPr lang="zh-TW" altLang="en-US" smtClean="0">
              <a:latin typeface="Arial" panose="020B0604020202020204" pitchFamily="34" charset="0"/>
            </a:endParaRPr>
          </a:p>
        </p:txBody>
      </p:sp>
      <p:sp>
        <p:nvSpPr>
          <p:cNvPr id="191492" name="投影片編號版面配置區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a:solidFill>
                  <a:schemeClr val="tx1"/>
                </a:solidFill>
                <a:latin typeface="Verdana" panose="020B0604030504040204" pitchFamily="34" charset="0"/>
                <a:ea typeface="新細明體" pitchFamily="18" charset="-120"/>
              </a:defRPr>
            </a:lvl1pPr>
            <a:lvl2pPr marL="742950" indent="-285750">
              <a:defRPr kumimoji="1">
                <a:solidFill>
                  <a:schemeClr val="tx1"/>
                </a:solidFill>
                <a:latin typeface="Verdana" panose="020B0604030504040204" pitchFamily="34" charset="0"/>
                <a:ea typeface="新細明體" pitchFamily="18" charset="-120"/>
              </a:defRPr>
            </a:lvl2pPr>
            <a:lvl3pPr marL="1143000" indent="-228600">
              <a:defRPr kumimoji="1">
                <a:solidFill>
                  <a:schemeClr val="tx1"/>
                </a:solidFill>
                <a:latin typeface="Verdana" panose="020B0604030504040204" pitchFamily="34" charset="0"/>
                <a:ea typeface="新細明體" pitchFamily="18" charset="-120"/>
              </a:defRPr>
            </a:lvl3pPr>
            <a:lvl4pPr marL="1600200" indent="-228600">
              <a:defRPr kumimoji="1">
                <a:solidFill>
                  <a:schemeClr val="tx1"/>
                </a:solidFill>
                <a:latin typeface="Verdana" panose="020B0604030504040204" pitchFamily="34" charset="0"/>
                <a:ea typeface="新細明體" pitchFamily="18" charset="-120"/>
              </a:defRPr>
            </a:lvl4pPr>
            <a:lvl5pPr marL="2057400" indent="-228600">
              <a:defRPr kumimoji="1">
                <a:solidFill>
                  <a:schemeClr val="tx1"/>
                </a:solidFill>
                <a:latin typeface="Verdana" panose="020B0604030504040204" pitchFamily="34" charset="0"/>
                <a:ea typeface="新細明體" pitchFamily="18" charset="-120"/>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新細明體" pitchFamily="18" charset="-120"/>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新細明體" pitchFamily="18" charset="-120"/>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新細明體" pitchFamily="18" charset="-120"/>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新細明體" pitchFamily="18" charset="-120"/>
              </a:defRPr>
            </a:lvl9pPr>
          </a:lstStyle>
          <a:p>
            <a:fld id="{6695DB9D-4C4C-4FE2-804D-E84699B49EC6}" type="slidenum">
              <a:rPr lang="en-US" altLang="zh-TW" smtClean="0">
                <a:latin typeface="Arial" panose="020B0604020202020204" pitchFamily="34" charset="0"/>
              </a:rPr>
              <a:pPr/>
              <a:t>109</a:t>
            </a:fld>
            <a:endParaRPr lang="en-US" altLang="zh-TW" smtClean="0">
              <a:latin typeface="Arial" panose="020B0604020202020204" pitchFamily="34" charset="0"/>
            </a:endParaRPr>
          </a:p>
        </p:txBody>
      </p:sp>
    </p:spTree>
    <p:extLst>
      <p:ext uri="{BB962C8B-B14F-4D97-AF65-F5344CB8AC3E}">
        <p14:creationId xmlns:p14="http://schemas.microsoft.com/office/powerpoint/2010/main" val="388115852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投影片圖像版面配置區 1"/>
          <p:cNvSpPr>
            <a:spLocks noGrp="1" noRot="1" noChangeAspect="1" noTextEdit="1"/>
          </p:cNvSpPr>
          <p:nvPr>
            <p:ph type="sldImg"/>
          </p:nvPr>
        </p:nvSpPr>
        <p:spPr>
          <a:ln/>
        </p:spPr>
      </p:sp>
      <p:sp>
        <p:nvSpPr>
          <p:cNvPr id="193539" name="備忘稿版面配置區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TW" smtClean="0">
                <a:latin typeface="Arial" panose="020B0604020202020204" pitchFamily="34" charset="0"/>
              </a:rPr>
              <a:t>1.8.3	Availability, Fault-Tolerance, and Disaster Recovery</a:t>
            </a:r>
            <a:endParaRPr lang="zh-TW" altLang="en-US" smtClean="0">
              <a:latin typeface="Arial" panose="020B0604020202020204" pitchFamily="34" charset="0"/>
            </a:endParaRPr>
          </a:p>
        </p:txBody>
      </p:sp>
      <p:sp>
        <p:nvSpPr>
          <p:cNvPr id="193540" name="投影片編號版面配置區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a:solidFill>
                  <a:schemeClr val="tx1"/>
                </a:solidFill>
                <a:latin typeface="Verdana" panose="020B0604030504040204" pitchFamily="34" charset="0"/>
                <a:ea typeface="新細明體" pitchFamily="18" charset="-120"/>
              </a:defRPr>
            </a:lvl1pPr>
            <a:lvl2pPr marL="742950" indent="-285750">
              <a:defRPr kumimoji="1">
                <a:solidFill>
                  <a:schemeClr val="tx1"/>
                </a:solidFill>
                <a:latin typeface="Verdana" panose="020B0604030504040204" pitchFamily="34" charset="0"/>
                <a:ea typeface="新細明體" pitchFamily="18" charset="-120"/>
              </a:defRPr>
            </a:lvl2pPr>
            <a:lvl3pPr marL="1143000" indent="-228600">
              <a:defRPr kumimoji="1">
                <a:solidFill>
                  <a:schemeClr val="tx1"/>
                </a:solidFill>
                <a:latin typeface="Verdana" panose="020B0604030504040204" pitchFamily="34" charset="0"/>
                <a:ea typeface="新細明體" pitchFamily="18" charset="-120"/>
              </a:defRPr>
            </a:lvl3pPr>
            <a:lvl4pPr marL="1600200" indent="-228600">
              <a:defRPr kumimoji="1">
                <a:solidFill>
                  <a:schemeClr val="tx1"/>
                </a:solidFill>
                <a:latin typeface="Verdana" panose="020B0604030504040204" pitchFamily="34" charset="0"/>
                <a:ea typeface="新細明體" pitchFamily="18" charset="-120"/>
              </a:defRPr>
            </a:lvl4pPr>
            <a:lvl5pPr marL="2057400" indent="-228600">
              <a:defRPr kumimoji="1">
                <a:solidFill>
                  <a:schemeClr val="tx1"/>
                </a:solidFill>
                <a:latin typeface="Verdana" panose="020B0604030504040204" pitchFamily="34" charset="0"/>
                <a:ea typeface="新細明體" pitchFamily="18" charset="-120"/>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新細明體" pitchFamily="18" charset="-120"/>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新細明體" pitchFamily="18" charset="-120"/>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新細明體" pitchFamily="18" charset="-120"/>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新細明體" pitchFamily="18" charset="-120"/>
              </a:defRPr>
            </a:lvl9pPr>
          </a:lstStyle>
          <a:p>
            <a:fld id="{A104C010-C4FF-45CB-BF73-623D07556B41}" type="slidenum">
              <a:rPr lang="en-US" altLang="zh-TW" smtClean="0">
                <a:latin typeface="Arial" panose="020B0604020202020204" pitchFamily="34" charset="0"/>
              </a:rPr>
              <a:pPr/>
              <a:t>110</a:t>
            </a:fld>
            <a:endParaRPr lang="en-US" altLang="zh-TW" smtClean="0">
              <a:latin typeface="Arial" panose="020B0604020202020204" pitchFamily="34" charset="0"/>
            </a:endParaRPr>
          </a:p>
        </p:txBody>
      </p:sp>
    </p:spTree>
    <p:extLst>
      <p:ext uri="{BB962C8B-B14F-4D97-AF65-F5344CB8AC3E}">
        <p14:creationId xmlns:p14="http://schemas.microsoft.com/office/powerpoint/2010/main" val="32706365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投影片圖像版面配置區 1"/>
          <p:cNvSpPr>
            <a:spLocks noGrp="1" noRot="1" noChangeAspect="1" noTextEdit="1"/>
          </p:cNvSpPr>
          <p:nvPr>
            <p:ph type="sldImg"/>
          </p:nvPr>
        </p:nvSpPr>
        <p:spPr>
          <a:ln/>
        </p:spPr>
      </p:sp>
      <p:sp>
        <p:nvSpPr>
          <p:cNvPr id="29699" name="備忘稿版面配置區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TW" smtClean="0">
                <a:latin typeface="Arial" panose="020B0604020202020204" pitchFamily="34" charset="0"/>
              </a:rPr>
              <a:t>1.2.2	SOA, Web Services, Web 2.0, and Mashups</a:t>
            </a:r>
            <a:endParaRPr lang="zh-TW" altLang="en-US" smtClean="0">
              <a:latin typeface="Arial" panose="020B0604020202020204" pitchFamily="34" charset="0"/>
            </a:endParaRPr>
          </a:p>
        </p:txBody>
      </p:sp>
      <p:sp>
        <p:nvSpPr>
          <p:cNvPr id="29700" name="投影片編號版面配置區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a:solidFill>
                  <a:schemeClr val="tx1"/>
                </a:solidFill>
                <a:latin typeface="Verdana" panose="020B0604030504040204" pitchFamily="34" charset="0"/>
                <a:ea typeface="新細明體" pitchFamily="18" charset="-120"/>
              </a:defRPr>
            </a:lvl1pPr>
            <a:lvl2pPr marL="742950" indent="-285750">
              <a:defRPr kumimoji="1">
                <a:solidFill>
                  <a:schemeClr val="tx1"/>
                </a:solidFill>
                <a:latin typeface="Verdana" panose="020B0604030504040204" pitchFamily="34" charset="0"/>
                <a:ea typeface="新細明體" pitchFamily="18" charset="-120"/>
              </a:defRPr>
            </a:lvl2pPr>
            <a:lvl3pPr marL="1143000" indent="-228600">
              <a:defRPr kumimoji="1">
                <a:solidFill>
                  <a:schemeClr val="tx1"/>
                </a:solidFill>
                <a:latin typeface="Verdana" panose="020B0604030504040204" pitchFamily="34" charset="0"/>
                <a:ea typeface="新細明體" pitchFamily="18" charset="-120"/>
              </a:defRPr>
            </a:lvl3pPr>
            <a:lvl4pPr marL="1600200" indent="-228600">
              <a:defRPr kumimoji="1">
                <a:solidFill>
                  <a:schemeClr val="tx1"/>
                </a:solidFill>
                <a:latin typeface="Verdana" panose="020B0604030504040204" pitchFamily="34" charset="0"/>
                <a:ea typeface="新細明體" pitchFamily="18" charset="-120"/>
              </a:defRPr>
            </a:lvl4pPr>
            <a:lvl5pPr marL="2057400" indent="-228600">
              <a:defRPr kumimoji="1">
                <a:solidFill>
                  <a:schemeClr val="tx1"/>
                </a:solidFill>
                <a:latin typeface="Verdana" panose="020B0604030504040204" pitchFamily="34" charset="0"/>
                <a:ea typeface="新細明體" pitchFamily="18" charset="-120"/>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新細明體" pitchFamily="18" charset="-120"/>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新細明體" pitchFamily="18" charset="-120"/>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新細明體" pitchFamily="18" charset="-120"/>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新細明體" pitchFamily="18" charset="-120"/>
              </a:defRPr>
            </a:lvl9pPr>
          </a:lstStyle>
          <a:p>
            <a:fld id="{1C1734D3-CF98-4501-8FA4-CE5723F96D1D}" type="slidenum">
              <a:rPr lang="en-US" altLang="zh-TW">
                <a:latin typeface="Arial" panose="020B0604020202020204" pitchFamily="34" charset="0"/>
              </a:rPr>
              <a:pPr/>
              <a:t>19</a:t>
            </a:fld>
            <a:endParaRPr lang="en-US" altLang="zh-TW">
              <a:latin typeface="Arial" panose="020B0604020202020204" pitchFamily="34" charset="0"/>
            </a:endParaRPr>
          </a:p>
        </p:txBody>
      </p:sp>
    </p:spTree>
    <p:extLst>
      <p:ext uri="{BB962C8B-B14F-4D97-AF65-F5344CB8AC3E}">
        <p14:creationId xmlns:p14="http://schemas.microsoft.com/office/powerpoint/2010/main" val="57064859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投影片圖像版面配置區 1"/>
          <p:cNvSpPr>
            <a:spLocks noGrp="1" noRot="1" noChangeAspect="1" noTextEdit="1"/>
          </p:cNvSpPr>
          <p:nvPr>
            <p:ph type="sldImg"/>
          </p:nvPr>
        </p:nvSpPr>
        <p:spPr>
          <a:ln/>
        </p:spPr>
      </p:sp>
      <p:sp>
        <p:nvSpPr>
          <p:cNvPr id="195587" name="備忘稿版面配置區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TW" smtClean="0">
                <a:latin typeface="Arial" panose="020B0604020202020204" pitchFamily="34" charset="0"/>
              </a:rPr>
              <a:t>1.8.4	Resource Management and Energy-Efﬁciency	</a:t>
            </a:r>
            <a:endParaRPr lang="zh-TW" altLang="en-US" smtClean="0">
              <a:latin typeface="Arial" panose="020B0604020202020204" pitchFamily="34" charset="0"/>
            </a:endParaRPr>
          </a:p>
        </p:txBody>
      </p:sp>
      <p:sp>
        <p:nvSpPr>
          <p:cNvPr id="195588" name="投影片編號版面配置區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a:solidFill>
                  <a:schemeClr val="tx1"/>
                </a:solidFill>
                <a:latin typeface="Verdana" panose="020B0604030504040204" pitchFamily="34" charset="0"/>
                <a:ea typeface="新細明體" pitchFamily="18" charset="-120"/>
              </a:defRPr>
            </a:lvl1pPr>
            <a:lvl2pPr marL="742950" indent="-285750">
              <a:defRPr kumimoji="1">
                <a:solidFill>
                  <a:schemeClr val="tx1"/>
                </a:solidFill>
                <a:latin typeface="Verdana" panose="020B0604030504040204" pitchFamily="34" charset="0"/>
                <a:ea typeface="新細明體" pitchFamily="18" charset="-120"/>
              </a:defRPr>
            </a:lvl2pPr>
            <a:lvl3pPr marL="1143000" indent="-228600">
              <a:defRPr kumimoji="1">
                <a:solidFill>
                  <a:schemeClr val="tx1"/>
                </a:solidFill>
                <a:latin typeface="Verdana" panose="020B0604030504040204" pitchFamily="34" charset="0"/>
                <a:ea typeface="新細明體" pitchFamily="18" charset="-120"/>
              </a:defRPr>
            </a:lvl3pPr>
            <a:lvl4pPr marL="1600200" indent="-228600">
              <a:defRPr kumimoji="1">
                <a:solidFill>
                  <a:schemeClr val="tx1"/>
                </a:solidFill>
                <a:latin typeface="Verdana" panose="020B0604030504040204" pitchFamily="34" charset="0"/>
                <a:ea typeface="新細明體" pitchFamily="18" charset="-120"/>
              </a:defRPr>
            </a:lvl4pPr>
            <a:lvl5pPr marL="2057400" indent="-228600">
              <a:defRPr kumimoji="1">
                <a:solidFill>
                  <a:schemeClr val="tx1"/>
                </a:solidFill>
                <a:latin typeface="Verdana" panose="020B0604030504040204" pitchFamily="34" charset="0"/>
                <a:ea typeface="新細明體" pitchFamily="18" charset="-120"/>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新細明體" pitchFamily="18" charset="-120"/>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新細明體" pitchFamily="18" charset="-120"/>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新細明體" pitchFamily="18" charset="-120"/>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新細明體" pitchFamily="18" charset="-120"/>
              </a:defRPr>
            </a:lvl9pPr>
          </a:lstStyle>
          <a:p>
            <a:fld id="{D1BCFA8E-24F5-4371-9ED5-5DD3BC0CEA5B}" type="slidenum">
              <a:rPr lang="en-US" altLang="zh-TW" smtClean="0">
                <a:latin typeface="Arial" panose="020B0604020202020204" pitchFamily="34" charset="0"/>
              </a:rPr>
              <a:pPr/>
              <a:t>111</a:t>
            </a:fld>
            <a:endParaRPr lang="en-US" altLang="zh-TW" smtClean="0">
              <a:latin typeface="Arial" panose="020B0604020202020204" pitchFamily="34" charset="0"/>
            </a:endParaRPr>
          </a:p>
        </p:txBody>
      </p:sp>
    </p:spTree>
    <p:extLst>
      <p:ext uri="{BB962C8B-B14F-4D97-AF65-F5344CB8AC3E}">
        <p14:creationId xmlns:p14="http://schemas.microsoft.com/office/powerpoint/2010/main" val="326719701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投影片圖像版面配置區 1"/>
          <p:cNvSpPr>
            <a:spLocks noGrp="1" noRot="1" noChangeAspect="1" noTextEdit="1"/>
          </p:cNvSpPr>
          <p:nvPr>
            <p:ph type="sldImg"/>
          </p:nvPr>
        </p:nvSpPr>
        <p:spPr>
          <a:ln/>
        </p:spPr>
      </p:sp>
      <p:sp>
        <p:nvSpPr>
          <p:cNvPr id="201731" name="備忘稿版面配置區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TW" smtClean="0">
                <a:latin typeface="Arial" panose="020B0604020202020204" pitchFamily="34" charset="0"/>
              </a:rPr>
              <a:t>1.8.4	Resource Management and Energy-Efﬁciency	</a:t>
            </a:r>
            <a:endParaRPr lang="zh-TW" altLang="en-US" smtClean="0">
              <a:latin typeface="Arial" panose="020B0604020202020204" pitchFamily="34" charset="0"/>
            </a:endParaRPr>
          </a:p>
        </p:txBody>
      </p:sp>
      <p:sp>
        <p:nvSpPr>
          <p:cNvPr id="201732" name="投影片編號版面配置區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a:solidFill>
                  <a:schemeClr val="tx1"/>
                </a:solidFill>
                <a:latin typeface="Verdana" panose="020B0604030504040204" pitchFamily="34" charset="0"/>
                <a:ea typeface="新細明體" pitchFamily="18" charset="-120"/>
              </a:defRPr>
            </a:lvl1pPr>
            <a:lvl2pPr marL="742950" indent="-285750">
              <a:defRPr kumimoji="1">
                <a:solidFill>
                  <a:schemeClr val="tx1"/>
                </a:solidFill>
                <a:latin typeface="Verdana" panose="020B0604030504040204" pitchFamily="34" charset="0"/>
                <a:ea typeface="新細明體" pitchFamily="18" charset="-120"/>
              </a:defRPr>
            </a:lvl2pPr>
            <a:lvl3pPr marL="1143000" indent="-228600">
              <a:defRPr kumimoji="1">
                <a:solidFill>
                  <a:schemeClr val="tx1"/>
                </a:solidFill>
                <a:latin typeface="Verdana" panose="020B0604030504040204" pitchFamily="34" charset="0"/>
                <a:ea typeface="新細明體" pitchFamily="18" charset="-120"/>
              </a:defRPr>
            </a:lvl3pPr>
            <a:lvl4pPr marL="1600200" indent="-228600">
              <a:defRPr kumimoji="1">
                <a:solidFill>
                  <a:schemeClr val="tx1"/>
                </a:solidFill>
                <a:latin typeface="Verdana" panose="020B0604030504040204" pitchFamily="34" charset="0"/>
                <a:ea typeface="新細明體" pitchFamily="18" charset="-120"/>
              </a:defRPr>
            </a:lvl4pPr>
            <a:lvl5pPr marL="2057400" indent="-228600">
              <a:defRPr kumimoji="1">
                <a:solidFill>
                  <a:schemeClr val="tx1"/>
                </a:solidFill>
                <a:latin typeface="Verdana" panose="020B0604030504040204" pitchFamily="34" charset="0"/>
                <a:ea typeface="新細明體" pitchFamily="18" charset="-120"/>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新細明體" pitchFamily="18" charset="-120"/>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新細明體" pitchFamily="18" charset="-120"/>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新細明體" pitchFamily="18" charset="-120"/>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新細明體" pitchFamily="18" charset="-120"/>
              </a:defRPr>
            </a:lvl9pPr>
          </a:lstStyle>
          <a:p>
            <a:fld id="{E273FFC7-F9AC-4123-98F4-CB5E7DD6DA6A}" type="slidenum">
              <a:rPr lang="en-US" altLang="zh-TW" smtClean="0">
                <a:latin typeface="Arial" panose="020B0604020202020204" pitchFamily="34" charset="0"/>
              </a:rPr>
              <a:pPr/>
              <a:t>112</a:t>
            </a:fld>
            <a:endParaRPr lang="en-US" altLang="zh-TW" smtClean="0">
              <a:latin typeface="Arial" panose="020B0604020202020204" pitchFamily="34" charset="0"/>
            </a:endParaRPr>
          </a:p>
        </p:txBody>
      </p:sp>
    </p:spTree>
    <p:extLst>
      <p:ext uri="{BB962C8B-B14F-4D97-AF65-F5344CB8AC3E}">
        <p14:creationId xmlns:p14="http://schemas.microsoft.com/office/powerpoint/2010/main" val="62927313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投影片圖像版面配置區 1"/>
          <p:cNvSpPr>
            <a:spLocks noGrp="1" noRot="1" noChangeAspect="1" noTextEdit="1"/>
          </p:cNvSpPr>
          <p:nvPr>
            <p:ph type="sldImg"/>
          </p:nvPr>
        </p:nvSpPr>
        <p:spPr>
          <a:ln/>
        </p:spPr>
      </p:sp>
      <p:sp>
        <p:nvSpPr>
          <p:cNvPr id="203779" name="備忘稿版面配置區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TW" smtClean="0">
                <a:latin typeface="Arial" panose="020B0604020202020204" pitchFamily="34" charset="0"/>
              </a:rPr>
              <a:t>1.8.4	Resource Management and Energy-Efﬁciency	</a:t>
            </a:r>
            <a:endParaRPr lang="zh-TW" altLang="en-US" smtClean="0">
              <a:latin typeface="Arial" panose="020B0604020202020204" pitchFamily="34" charset="0"/>
            </a:endParaRPr>
          </a:p>
        </p:txBody>
      </p:sp>
      <p:sp>
        <p:nvSpPr>
          <p:cNvPr id="203780" name="投影片編號版面配置區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a:solidFill>
                  <a:schemeClr val="tx1"/>
                </a:solidFill>
                <a:latin typeface="Verdana" panose="020B0604030504040204" pitchFamily="34" charset="0"/>
                <a:ea typeface="新細明體" pitchFamily="18" charset="-120"/>
              </a:defRPr>
            </a:lvl1pPr>
            <a:lvl2pPr marL="742950" indent="-285750">
              <a:defRPr kumimoji="1">
                <a:solidFill>
                  <a:schemeClr val="tx1"/>
                </a:solidFill>
                <a:latin typeface="Verdana" panose="020B0604030504040204" pitchFamily="34" charset="0"/>
                <a:ea typeface="新細明體" pitchFamily="18" charset="-120"/>
              </a:defRPr>
            </a:lvl2pPr>
            <a:lvl3pPr marL="1143000" indent="-228600">
              <a:defRPr kumimoji="1">
                <a:solidFill>
                  <a:schemeClr val="tx1"/>
                </a:solidFill>
                <a:latin typeface="Verdana" panose="020B0604030504040204" pitchFamily="34" charset="0"/>
                <a:ea typeface="新細明體" pitchFamily="18" charset="-120"/>
              </a:defRPr>
            </a:lvl3pPr>
            <a:lvl4pPr marL="1600200" indent="-228600">
              <a:defRPr kumimoji="1">
                <a:solidFill>
                  <a:schemeClr val="tx1"/>
                </a:solidFill>
                <a:latin typeface="Verdana" panose="020B0604030504040204" pitchFamily="34" charset="0"/>
                <a:ea typeface="新細明體" pitchFamily="18" charset="-120"/>
              </a:defRPr>
            </a:lvl4pPr>
            <a:lvl5pPr marL="2057400" indent="-228600">
              <a:defRPr kumimoji="1">
                <a:solidFill>
                  <a:schemeClr val="tx1"/>
                </a:solidFill>
                <a:latin typeface="Verdana" panose="020B0604030504040204" pitchFamily="34" charset="0"/>
                <a:ea typeface="新細明體" pitchFamily="18" charset="-120"/>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新細明體" pitchFamily="18" charset="-120"/>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新細明體" pitchFamily="18" charset="-120"/>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新細明體" pitchFamily="18" charset="-120"/>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新細明體" pitchFamily="18" charset="-120"/>
              </a:defRPr>
            </a:lvl9pPr>
          </a:lstStyle>
          <a:p>
            <a:fld id="{D2F4F479-C53D-4658-A030-2743A130B873}" type="slidenum">
              <a:rPr lang="en-US" altLang="zh-TW" smtClean="0">
                <a:latin typeface="Arial" panose="020B0604020202020204" pitchFamily="34" charset="0"/>
              </a:rPr>
              <a:pPr/>
              <a:t>113</a:t>
            </a:fld>
            <a:endParaRPr lang="en-US" altLang="zh-TW" smtClean="0">
              <a:latin typeface="Arial" panose="020B0604020202020204" pitchFamily="34" charset="0"/>
            </a:endParaRPr>
          </a:p>
        </p:txBody>
      </p:sp>
    </p:spTree>
    <p:extLst>
      <p:ext uri="{BB962C8B-B14F-4D97-AF65-F5344CB8AC3E}">
        <p14:creationId xmlns:p14="http://schemas.microsoft.com/office/powerpoint/2010/main" val="104209344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dirty="0"/>
          </a:p>
        </p:txBody>
      </p:sp>
      <p:sp>
        <p:nvSpPr>
          <p:cNvPr id="4" name="投影片編號版面配置區 3"/>
          <p:cNvSpPr>
            <a:spLocks noGrp="1"/>
          </p:cNvSpPr>
          <p:nvPr>
            <p:ph type="sldNum" sz="quarter" idx="10"/>
          </p:nvPr>
        </p:nvSpPr>
        <p:spPr/>
        <p:txBody>
          <a:bodyPr/>
          <a:lstStyle/>
          <a:p>
            <a:fld id="{D923E61B-9923-41E8-A048-1B57D195D0C6}" type="slidenum">
              <a:rPr lang="en-US" smtClean="0"/>
              <a:pPr/>
              <a:t>150</a:t>
            </a:fld>
            <a:endParaRPr lang="en-US"/>
          </a:p>
        </p:txBody>
      </p:sp>
    </p:spTree>
    <p:extLst>
      <p:ext uri="{BB962C8B-B14F-4D97-AF65-F5344CB8AC3E}">
        <p14:creationId xmlns:p14="http://schemas.microsoft.com/office/powerpoint/2010/main" val="24098655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投影片圖像版面配置區 1"/>
          <p:cNvSpPr>
            <a:spLocks noGrp="1" noRot="1" noChangeAspect="1" noTextEdit="1"/>
          </p:cNvSpPr>
          <p:nvPr>
            <p:ph type="sldImg"/>
          </p:nvPr>
        </p:nvSpPr>
        <p:spPr>
          <a:ln/>
        </p:spPr>
      </p:sp>
      <p:sp>
        <p:nvSpPr>
          <p:cNvPr id="27651" name="備忘稿版面配置區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TW" smtClean="0">
                <a:latin typeface="Arial" panose="020B0604020202020204" pitchFamily="34" charset="0"/>
              </a:rPr>
              <a:t>1.2.2	SOA, Web Services, Web 2.0, and Mashups</a:t>
            </a:r>
            <a:endParaRPr lang="zh-TW" altLang="en-US" smtClean="0">
              <a:latin typeface="Arial" panose="020B0604020202020204" pitchFamily="34" charset="0"/>
            </a:endParaRPr>
          </a:p>
        </p:txBody>
      </p:sp>
      <p:sp>
        <p:nvSpPr>
          <p:cNvPr id="27652" name="投影片編號版面配置區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a:solidFill>
                  <a:schemeClr val="tx1"/>
                </a:solidFill>
                <a:latin typeface="Verdana" panose="020B0604030504040204" pitchFamily="34" charset="0"/>
                <a:ea typeface="新細明體" pitchFamily="18" charset="-120"/>
              </a:defRPr>
            </a:lvl1pPr>
            <a:lvl2pPr marL="742950" indent="-285750">
              <a:defRPr kumimoji="1">
                <a:solidFill>
                  <a:schemeClr val="tx1"/>
                </a:solidFill>
                <a:latin typeface="Verdana" panose="020B0604030504040204" pitchFamily="34" charset="0"/>
                <a:ea typeface="新細明體" pitchFamily="18" charset="-120"/>
              </a:defRPr>
            </a:lvl2pPr>
            <a:lvl3pPr marL="1143000" indent="-228600">
              <a:defRPr kumimoji="1">
                <a:solidFill>
                  <a:schemeClr val="tx1"/>
                </a:solidFill>
                <a:latin typeface="Verdana" panose="020B0604030504040204" pitchFamily="34" charset="0"/>
                <a:ea typeface="新細明體" pitchFamily="18" charset="-120"/>
              </a:defRPr>
            </a:lvl3pPr>
            <a:lvl4pPr marL="1600200" indent="-228600">
              <a:defRPr kumimoji="1">
                <a:solidFill>
                  <a:schemeClr val="tx1"/>
                </a:solidFill>
                <a:latin typeface="Verdana" panose="020B0604030504040204" pitchFamily="34" charset="0"/>
                <a:ea typeface="新細明體" pitchFamily="18" charset="-120"/>
              </a:defRPr>
            </a:lvl4pPr>
            <a:lvl5pPr marL="2057400" indent="-228600">
              <a:defRPr kumimoji="1">
                <a:solidFill>
                  <a:schemeClr val="tx1"/>
                </a:solidFill>
                <a:latin typeface="Verdana" panose="020B0604030504040204" pitchFamily="34" charset="0"/>
                <a:ea typeface="新細明體" pitchFamily="18" charset="-120"/>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新細明體" pitchFamily="18" charset="-120"/>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新細明體" pitchFamily="18" charset="-120"/>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新細明體" pitchFamily="18" charset="-120"/>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新細明體" pitchFamily="18" charset="-120"/>
              </a:defRPr>
            </a:lvl9pPr>
          </a:lstStyle>
          <a:p>
            <a:fld id="{AB27FE1D-3404-4A86-AD56-5F01C2D8A7E6}" type="slidenum">
              <a:rPr lang="en-US" altLang="zh-TW">
                <a:latin typeface="Arial" panose="020B0604020202020204" pitchFamily="34" charset="0"/>
              </a:rPr>
              <a:pPr/>
              <a:t>20</a:t>
            </a:fld>
            <a:endParaRPr lang="en-US" altLang="zh-TW">
              <a:latin typeface="Arial" panose="020B0604020202020204" pitchFamily="34" charset="0"/>
            </a:endParaRPr>
          </a:p>
        </p:txBody>
      </p:sp>
    </p:spTree>
    <p:extLst>
      <p:ext uri="{BB962C8B-B14F-4D97-AF65-F5344CB8AC3E}">
        <p14:creationId xmlns:p14="http://schemas.microsoft.com/office/powerpoint/2010/main" val="29277479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投影片圖像版面配置區 1"/>
          <p:cNvSpPr>
            <a:spLocks noGrp="1" noRot="1" noChangeAspect="1" noTextEdit="1"/>
          </p:cNvSpPr>
          <p:nvPr>
            <p:ph type="sldImg"/>
          </p:nvPr>
        </p:nvSpPr>
        <p:spPr>
          <a:ln/>
        </p:spPr>
      </p:sp>
      <p:sp>
        <p:nvSpPr>
          <p:cNvPr id="33795" name="備忘稿版面配置區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TW" smtClean="0">
                <a:latin typeface="Arial" panose="020B0604020202020204" pitchFamily="34" charset="0"/>
              </a:rPr>
              <a:t>1.2.2	SOA, Web Services, Web 2.0, and Mashups</a:t>
            </a:r>
            <a:endParaRPr lang="zh-TW" altLang="en-US" smtClean="0">
              <a:latin typeface="Arial" panose="020B0604020202020204" pitchFamily="34" charset="0"/>
            </a:endParaRPr>
          </a:p>
        </p:txBody>
      </p:sp>
      <p:sp>
        <p:nvSpPr>
          <p:cNvPr id="33796" name="投影片編號版面配置區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a:solidFill>
                  <a:schemeClr val="tx1"/>
                </a:solidFill>
                <a:latin typeface="Verdana" panose="020B0604030504040204" pitchFamily="34" charset="0"/>
                <a:ea typeface="新細明體" pitchFamily="18" charset="-120"/>
              </a:defRPr>
            </a:lvl1pPr>
            <a:lvl2pPr marL="742950" indent="-285750">
              <a:defRPr kumimoji="1">
                <a:solidFill>
                  <a:schemeClr val="tx1"/>
                </a:solidFill>
                <a:latin typeface="Verdana" panose="020B0604030504040204" pitchFamily="34" charset="0"/>
                <a:ea typeface="新細明體" pitchFamily="18" charset="-120"/>
              </a:defRPr>
            </a:lvl2pPr>
            <a:lvl3pPr marL="1143000" indent="-228600">
              <a:defRPr kumimoji="1">
                <a:solidFill>
                  <a:schemeClr val="tx1"/>
                </a:solidFill>
                <a:latin typeface="Verdana" panose="020B0604030504040204" pitchFamily="34" charset="0"/>
                <a:ea typeface="新細明體" pitchFamily="18" charset="-120"/>
              </a:defRPr>
            </a:lvl3pPr>
            <a:lvl4pPr marL="1600200" indent="-228600">
              <a:defRPr kumimoji="1">
                <a:solidFill>
                  <a:schemeClr val="tx1"/>
                </a:solidFill>
                <a:latin typeface="Verdana" panose="020B0604030504040204" pitchFamily="34" charset="0"/>
                <a:ea typeface="新細明體" pitchFamily="18" charset="-120"/>
              </a:defRPr>
            </a:lvl4pPr>
            <a:lvl5pPr marL="2057400" indent="-228600">
              <a:defRPr kumimoji="1">
                <a:solidFill>
                  <a:schemeClr val="tx1"/>
                </a:solidFill>
                <a:latin typeface="Verdana" panose="020B0604030504040204" pitchFamily="34" charset="0"/>
                <a:ea typeface="新細明體" pitchFamily="18" charset="-120"/>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新細明體" pitchFamily="18" charset="-120"/>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新細明體" pitchFamily="18" charset="-120"/>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新細明體" pitchFamily="18" charset="-120"/>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新細明體" pitchFamily="18" charset="-120"/>
              </a:defRPr>
            </a:lvl9pPr>
          </a:lstStyle>
          <a:p>
            <a:fld id="{46053B68-8DAB-4DFE-9A21-9979AFF80446}" type="slidenum">
              <a:rPr lang="en-US" altLang="zh-TW">
                <a:latin typeface="Arial" panose="020B0604020202020204" pitchFamily="34" charset="0"/>
              </a:rPr>
              <a:pPr/>
              <a:t>21</a:t>
            </a:fld>
            <a:endParaRPr lang="en-US" altLang="zh-TW">
              <a:latin typeface="Arial" panose="020B0604020202020204" pitchFamily="34" charset="0"/>
            </a:endParaRPr>
          </a:p>
        </p:txBody>
      </p:sp>
    </p:spTree>
    <p:extLst>
      <p:ext uri="{BB962C8B-B14F-4D97-AF65-F5344CB8AC3E}">
        <p14:creationId xmlns:p14="http://schemas.microsoft.com/office/powerpoint/2010/main" val="4079744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923E61B-9923-41E8-A048-1B57D195D0C6}" type="slidenum">
              <a:rPr lang="en-US" smtClean="0"/>
              <a:pPr/>
              <a:t>23</a:t>
            </a:fld>
            <a:endParaRPr lang="en-US"/>
          </a:p>
        </p:txBody>
      </p:sp>
    </p:spTree>
    <p:extLst>
      <p:ext uri="{BB962C8B-B14F-4D97-AF65-F5344CB8AC3E}">
        <p14:creationId xmlns:p14="http://schemas.microsoft.com/office/powerpoint/2010/main" val="8358714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D923E61B-9923-41E8-A048-1B57D195D0C6}" type="slidenum">
              <a:rPr lang="en-US" smtClean="0"/>
              <a:pPr/>
              <a:t>26</a:t>
            </a:fld>
            <a:endParaRPr lang="en-US"/>
          </a:p>
        </p:txBody>
      </p:sp>
    </p:spTree>
    <p:extLst>
      <p:ext uri="{BB962C8B-B14F-4D97-AF65-F5344CB8AC3E}">
        <p14:creationId xmlns:p14="http://schemas.microsoft.com/office/powerpoint/2010/main" val="9195474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normAutofit/>
          </a:bodyPr>
          <a:lstStyle>
            <a:lvl1pPr algn="ctr">
              <a:defRPr lang="en-US" sz="3600" b="1" i="1" kern="1200" dirty="0">
                <a:solidFill>
                  <a:schemeClr val="accent1">
                    <a:lumMod val="50000"/>
                  </a:schemeClr>
                </a:solidFill>
                <a:latin typeface="+mn-lt"/>
                <a:ea typeface="+mj-ea"/>
                <a:cs typeface="+mj-cs"/>
              </a:defRPr>
            </a:lvl1pPr>
          </a:lstStyle>
          <a:p>
            <a:r>
              <a:rPr lang="en-US" smtClean="0"/>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anchor="b">
            <a:normAutofit/>
          </a:bodyPr>
          <a:lstStyle>
            <a:lvl1pPr marL="0" indent="0" algn="l">
              <a:buNone/>
              <a:defRPr lang="en-US" sz="1800" b="1" i="1" kern="1200" dirty="0">
                <a:solidFill>
                  <a:schemeClr val="accent2">
                    <a:lumMod val="50000"/>
                  </a:schemeClr>
                </a:solidFill>
                <a:latin typeface="Cambria" pitchFamily="18" charset="0"/>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9/20/2018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9/20/2018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9/20/2018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標題投影片">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normAutofit/>
          </a:bodyPr>
          <a:lstStyle>
            <a:lvl1pPr algn="ctr">
              <a:defRPr lang="en-US" sz="3600" b="1" i="1" kern="1200" dirty="0">
                <a:solidFill>
                  <a:schemeClr val="accent1">
                    <a:lumMod val="50000"/>
                  </a:schemeClr>
                </a:solidFill>
                <a:latin typeface="+mn-lt"/>
                <a:ea typeface="+mj-ea"/>
                <a:cs typeface="+mj-cs"/>
              </a:defRPr>
            </a:lvl1pPr>
          </a:lstStyle>
          <a:p>
            <a:r>
              <a:rPr lang="zh-TW" altLang="en-US" smtClean="0"/>
              <a:t>按一下以編輯母片標題樣式</a:t>
            </a:r>
            <a:endParaRPr lang="en-US" dirty="0"/>
          </a:p>
        </p:txBody>
      </p:sp>
      <p:sp>
        <p:nvSpPr>
          <p:cNvPr id="3" name="Subtitle 2"/>
          <p:cNvSpPr>
            <a:spLocks noGrp="1"/>
          </p:cNvSpPr>
          <p:nvPr>
            <p:ph type="subTitle" idx="1"/>
          </p:nvPr>
        </p:nvSpPr>
        <p:spPr>
          <a:xfrm>
            <a:off x="1371600" y="3886200"/>
            <a:ext cx="6400800" cy="1752600"/>
          </a:xfrm>
        </p:spPr>
        <p:txBody>
          <a:bodyPr anchor="b">
            <a:normAutofit/>
          </a:bodyPr>
          <a:lstStyle>
            <a:lvl1pPr marL="0" indent="0" algn="l">
              <a:buNone/>
              <a:defRPr lang="en-US" sz="1800" b="1" i="1" kern="1200" dirty="0">
                <a:solidFill>
                  <a:schemeClr val="accent2">
                    <a:lumMod val="50000"/>
                  </a:schemeClr>
                </a:solidFill>
                <a:latin typeface="Cambria" pitchFamily="18" charset="0"/>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TW" altLang="en-US" smtClean="0"/>
              <a:t>按一下以編輯母片副標題樣式</a:t>
            </a:r>
            <a:endParaRPr lang="en-US" dirty="0"/>
          </a:p>
        </p:txBody>
      </p:sp>
      <p:sp>
        <p:nvSpPr>
          <p:cNvPr id="4" name="Date Placeholder 3"/>
          <p:cNvSpPr>
            <a:spLocks noGrp="1"/>
          </p:cNvSpPr>
          <p:nvPr>
            <p:ph type="dt" sz="half" idx="10"/>
          </p:nvPr>
        </p:nvSpPr>
        <p:spPr/>
        <p:txBody>
          <a:bodyPr/>
          <a:lstStyle/>
          <a:p>
            <a:fld id="{5BBEAD13-0566-4C6C-97E7-55F17F24B09F}" type="datetimeFigureOut">
              <a:rPr lang="zh-TW" altLang="en-US" smtClean="0">
                <a:solidFill>
                  <a:prstClr val="black">
                    <a:tint val="75000"/>
                  </a:prstClr>
                </a:solidFill>
              </a:rPr>
              <a:pPr/>
              <a:t>2018/9/20</a:t>
            </a:fld>
            <a:endParaRPr lang="zh-TW"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TW"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73DA0BB7-265A-403C-9275-D587AB510EDC}" type="slidenum">
              <a:rPr lang="zh-TW" altLang="en-US" smtClean="0">
                <a:solidFill>
                  <a:prstClr val="black">
                    <a:tint val="75000"/>
                  </a:prstClr>
                </a:solidFill>
              </a:rPr>
              <a:pPr/>
              <a:t>‹#›</a:t>
            </a:fld>
            <a:endParaRPr lang="zh-TW" altLang="en-US">
              <a:solidFill>
                <a:prstClr val="black">
                  <a:tint val="75000"/>
                </a:prstClr>
              </a:solidFill>
            </a:endParaRPr>
          </a:p>
        </p:txBody>
      </p:sp>
      <p:pic>
        <p:nvPicPr>
          <p:cNvPr id="9" name="Picture 6" descr="logo"/>
          <p:cNvPicPr>
            <a:picLocks noChangeAspect="1" noChangeArrowheads="1"/>
          </p:cNvPicPr>
          <p:nvPr userDrawn="1"/>
        </p:nvPicPr>
        <p:blipFill>
          <a:blip r:embed="rId3" cstate="print"/>
          <a:srcRect/>
          <a:stretch>
            <a:fillRect/>
          </a:stretch>
        </p:blipFill>
        <p:spPr bwMode="auto">
          <a:xfrm>
            <a:off x="6374027" y="6030097"/>
            <a:ext cx="2743200" cy="7620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標題及物件">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lstStyle>
            <a:lvl1pPr algn="r">
              <a:defRPr b="1">
                <a:latin typeface="+mj-lt"/>
              </a:defRPr>
            </a:lvl1pPr>
          </a:lstStyle>
          <a:p>
            <a:r>
              <a:rPr lang="zh-TW" altLang="en-US" smtClean="0"/>
              <a:t>按一下以編輯母片標題樣式</a:t>
            </a:r>
            <a:endParaRPr lang="en-US" dirty="0"/>
          </a:p>
        </p:txBody>
      </p:sp>
      <p:sp>
        <p:nvSpPr>
          <p:cNvPr id="3" name="Content Placeholder 2"/>
          <p:cNvSpPr>
            <a:spLocks noGrp="1"/>
          </p:cNvSpPr>
          <p:nvPr>
            <p:ph idx="1"/>
          </p:nvPr>
        </p:nvSpPr>
        <p:spPr/>
        <p:txBody>
          <a:bodyPr/>
          <a:lstStyle>
            <a:lvl1pPr>
              <a:defRPr sz="2800"/>
            </a:lvl1pPr>
            <a:lvl2pPr>
              <a:defRPr sz="2400"/>
            </a:lvl2pPr>
            <a:lvl3pPr>
              <a:defRPr sz="2000"/>
            </a:lvl3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10"/>
          </p:nvPr>
        </p:nvSpPr>
        <p:spPr/>
        <p:txBody>
          <a:bodyPr/>
          <a:lstStyle/>
          <a:p>
            <a:fld id="{5BBEAD13-0566-4C6C-97E7-55F17F24B09F}" type="datetimeFigureOut">
              <a:rPr lang="zh-TW" altLang="en-US" smtClean="0">
                <a:solidFill>
                  <a:prstClr val="black">
                    <a:tint val="75000"/>
                  </a:prstClr>
                </a:solidFill>
              </a:rPr>
              <a:pPr/>
              <a:t>2018/9/20</a:t>
            </a:fld>
            <a:endParaRPr lang="zh-TW"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TW"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73DA0BB7-265A-403C-9275-D587AB510EDC}" type="slidenum">
              <a:rPr lang="zh-TW" altLang="en-US" smtClean="0">
                <a:solidFill>
                  <a:prstClr val="black">
                    <a:tint val="75000"/>
                  </a:prstClr>
                </a:solidFill>
              </a:rPr>
              <a:pPr/>
              <a:t>‹#›</a:t>
            </a:fld>
            <a:endParaRPr lang="zh-TW" altLang="en-US">
              <a:solidFill>
                <a:prstClr val="black">
                  <a:tint val="75000"/>
                </a:prstClr>
              </a:solidFil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區段標題">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zh-TW" altLang="en-US" smtClean="0"/>
              <a:t>按一下以編輯母片標題樣式</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accent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smtClean="0"/>
              <a:t>按一下以編輯母片文字樣式</a:t>
            </a:r>
          </a:p>
        </p:txBody>
      </p:sp>
      <p:sp>
        <p:nvSpPr>
          <p:cNvPr id="4" name="Date Placeholder 3"/>
          <p:cNvSpPr>
            <a:spLocks noGrp="1"/>
          </p:cNvSpPr>
          <p:nvPr>
            <p:ph type="dt" sz="half" idx="10"/>
          </p:nvPr>
        </p:nvSpPr>
        <p:spPr/>
        <p:txBody>
          <a:bodyPr/>
          <a:lstStyle/>
          <a:p>
            <a:fld id="{5BBEAD13-0566-4C6C-97E7-55F17F24B09F}" type="datetimeFigureOut">
              <a:rPr lang="zh-TW" altLang="en-US" smtClean="0">
                <a:solidFill>
                  <a:prstClr val="black">
                    <a:tint val="75000"/>
                  </a:prstClr>
                </a:solidFill>
              </a:rPr>
              <a:pPr/>
              <a:t>2018/9/20</a:t>
            </a:fld>
            <a:endParaRPr lang="zh-TW"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TW"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73DA0BB7-265A-403C-9275-D587AB510EDC}" type="slidenum">
              <a:rPr lang="zh-TW" altLang="en-US" smtClean="0">
                <a:solidFill>
                  <a:prstClr val="black">
                    <a:tint val="75000"/>
                  </a:prstClr>
                </a:solidFill>
              </a:rPr>
              <a:pPr/>
              <a:t>‹#›</a:t>
            </a:fld>
            <a:endParaRPr lang="zh-TW" altLang="en-US">
              <a:solidFill>
                <a:prstClr val="black">
                  <a:tint val="75000"/>
                </a:prstClr>
              </a:solidFil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兩項物件">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mtClean="0"/>
              <a:t>按一下以編輯母片標題樣式</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a:p>
        </p:txBody>
      </p:sp>
      <p:sp>
        <p:nvSpPr>
          <p:cNvPr id="5" name="Date Placeholder 4"/>
          <p:cNvSpPr>
            <a:spLocks noGrp="1"/>
          </p:cNvSpPr>
          <p:nvPr>
            <p:ph type="dt" sz="half" idx="10"/>
          </p:nvPr>
        </p:nvSpPr>
        <p:spPr/>
        <p:txBody>
          <a:bodyPr/>
          <a:lstStyle/>
          <a:p>
            <a:fld id="{5BBEAD13-0566-4C6C-97E7-55F17F24B09F}" type="datetimeFigureOut">
              <a:rPr lang="zh-TW" altLang="en-US" smtClean="0">
                <a:solidFill>
                  <a:prstClr val="black">
                    <a:tint val="75000"/>
                  </a:prstClr>
                </a:solidFill>
              </a:rPr>
              <a:pPr/>
              <a:t>2018/9/20</a:t>
            </a:fld>
            <a:endParaRPr lang="zh-TW"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TW"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73DA0BB7-265A-403C-9275-D587AB510EDC}" type="slidenum">
              <a:rPr lang="zh-TW" altLang="en-US" smtClean="0">
                <a:solidFill>
                  <a:prstClr val="black">
                    <a:tint val="75000"/>
                  </a:prstClr>
                </a:solidFill>
              </a:rPr>
              <a:pPr/>
              <a:t>‹#›</a:t>
            </a:fld>
            <a:endParaRPr lang="zh-TW" altLang="en-US">
              <a:solidFill>
                <a:prstClr val="black">
                  <a:tint val="75000"/>
                </a:prstClr>
              </a:solidFil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對">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TW" altLang="en-US" smtClean="0"/>
              <a:t>按一下以編輯母片標題樣式</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a:p>
        </p:txBody>
      </p:sp>
      <p:sp>
        <p:nvSpPr>
          <p:cNvPr id="7" name="Date Placeholder 6"/>
          <p:cNvSpPr>
            <a:spLocks noGrp="1"/>
          </p:cNvSpPr>
          <p:nvPr>
            <p:ph type="dt" sz="half" idx="10"/>
          </p:nvPr>
        </p:nvSpPr>
        <p:spPr/>
        <p:txBody>
          <a:bodyPr/>
          <a:lstStyle/>
          <a:p>
            <a:fld id="{5BBEAD13-0566-4C6C-97E7-55F17F24B09F}" type="datetimeFigureOut">
              <a:rPr lang="zh-TW" altLang="en-US" smtClean="0">
                <a:solidFill>
                  <a:prstClr val="black">
                    <a:tint val="75000"/>
                  </a:prstClr>
                </a:solidFill>
              </a:rPr>
              <a:pPr/>
              <a:t>2018/9/20</a:t>
            </a:fld>
            <a:endParaRPr lang="zh-TW" alt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zh-TW" alt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73DA0BB7-265A-403C-9275-D587AB510EDC}" type="slidenum">
              <a:rPr lang="zh-TW" altLang="en-US" smtClean="0">
                <a:solidFill>
                  <a:prstClr val="black">
                    <a:tint val="75000"/>
                  </a:prstClr>
                </a:solidFill>
              </a:rPr>
              <a:pPr/>
              <a:t>‹#›</a:t>
            </a:fld>
            <a:endParaRPr lang="zh-TW" altLang="en-US">
              <a:solidFill>
                <a:prstClr val="black">
                  <a:tint val="75000"/>
                </a:prstClr>
              </a:solidFil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只有標題">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mtClean="0"/>
              <a:t>按一下以編輯母片標題樣式</a:t>
            </a:r>
            <a:endParaRPr lang="en-US"/>
          </a:p>
        </p:txBody>
      </p:sp>
      <p:sp>
        <p:nvSpPr>
          <p:cNvPr id="3" name="Date Placeholder 2"/>
          <p:cNvSpPr>
            <a:spLocks noGrp="1"/>
          </p:cNvSpPr>
          <p:nvPr>
            <p:ph type="dt" sz="half" idx="10"/>
          </p:nvPr>
        </p:nvSpPr>
        <p:spPr/>
        <p:txBody>
          <a:bodyPr/>
          <a:lstStyle/>
          <a:p>
            <a:fld id="{5BBEAD13-0566-4C6C-97E7-55F17F24B09F}" type="datetimeFigureOut">
              <a:rPr lang="zh-TW" altLang="en-US" smtClean="0">
                <a:solidFill>
                  <a:prstClr val="black">
                    <a:tint val="75000"/>
                  </a:prstClr>
                </a:solidFill>
              </a:rPr>
              <a:pPr/>
              <a:t>2018/9/20</a:t>
            </a:fld>
            <a:endParaRPr lang="zh-TW" alt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zh-TW" alt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73DA0BB7-265A-403C-9275-D587AB510EDC}" type="slidenum">
              <a:rPr lang="zh-TW" altLang="en-US" smtClean="0">
                <a:solidFill>
                  <a:prstClr val="black">
                    <a:tint val="75000"/>
                  </a:prstClr>
                </a:solidFill>
              </a:rPr>
              <a:pPr/>
              <a:t>‹#›</a:t>
            </a:fld>
            <a:endParaRPr lang="zh-TW" altLang="en-US">
              <a:solidFill>
                <a:prstClr val="black">
                  <a:tint val="75000"/>
                </a:prstClr>
              </a:solidFil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BEAD13-0566-4C6C-97E7-55F17F24B09F}" type="datetimeFigureOut">
              <a:rPr lang="zh-TW" altLang="en-US" smtClean="0">
                <a:solidFill>
                  <a:prstClr val="black">
                    <a:tint val="75000"/>
                  </a:prstClr>
                </a:solidFill>
              </a:rPr>
              <a:pPr/>
              <a:t>2018/9/20</a:t>
            </a:fld>
            <a:endParaRPr lang="zh-TW" alt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zh-TW" alt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73DA0BB7-265A-403C-9275-D587AB510EDC}" type="slidenum">
              <a:rPr lang="zh-TW" altLang="en-US" smtClean="0">
                <a:solidFill>
                  <a:prstClr val="black">
                    <a:tint val="75000"/>
                  </a:prstClr>
                </a:solidFill>
              </a:rPr>
              <a:pPr/>
              <a:t>‹#›</a:t>
            </a:fld>
            <a:endParaRPr lang="zh-TW" altLang="en-US">
              <a:solidFill>
                <a:prstClr val="black">
                  <a:tint val="75000"/>
                </a:prstClr>
              </a:solidFil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zh-TW" altLang="en-US" smtClean="0"/>
              <a:t>按一下以編輯母片標題樣式</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
        <p:nvSpPr>
          <p:cNvPr id="5" name="Date Placeholder 4"/>
          <p:cNvSpPr>
            <a:spLocks noGrp="1"/>
          </p:cNvSpPr>
          <p:nvPr>
            <p:ph type="dt" sz="half" idx="10"/>
          </p:nvPr>
        </p:nvSpPr>
        <p:spPr/>
        <p:txBody>
          <a:bodyPr/>
          <a:lstStyle/>
          <a:p>
            <a:fld id="{5BBEAD13-0566-4C6C-97E7-55F17F24B09F}" type="datetimeFigureOut">
              <a:rPr lang="zh-TW" altLang="en-US" smtClean="0">
                <a:solidFill>
                  <a:prstClr val="black">
                    <a:tint val="75000"/>
                  </a:prstClr>
                </a:solidFill>
              </a:rPr>
              <a:pPr/>
              <a:t>2018/9/20</a:t>
            </a:fld>
            <a:endParaRPr lang="zh-TW"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TW"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73DA0BB7-265A-403C-9275-D587AB510EDC}" type="slidenum">
              <a:rPr lang="zh-TW" altLang="en-US" smtClean="0">
                <a:solidFill>
                  <a:prstClr val="black">
                    <a:tint val="75000"/>
                  </a:prstClr>
                </a:solidFill>
              </a:rPr>
              <a:pPr/>
              <a:t>‹#›</a:t>
            </a:fld>
            <a:endParaRPr lang="zh-TW" altLang="en-US">
              <a:solidFill>
                <a:prstClr val="black">
                  <a:tint val="75000"/>
                </a:prstClr>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lstStyle>
            <a:lvl1pPr algn="r">
              <a:defRPr b="1">
                <a:latin typeface="+mj-lt"/>
              </a:defRPr>
            </a:lvl1pPr>
          </a:lstStyle>
          <a:p>
            <a:r>
              <a:rPr lang="en-US" smtClean="0"/>
              <a:t>Click to edit Master title style</a:t>
            </a:r>
            <a:endParaRPr lang="en-US" dirty="0"/>
          </a:p>
        </p:txBody>
      </p:sp>
      <p:sp>
        <p:nvSpPr>
          <p:cNvPr id="3" name="Content Placeholder 2"/>
          <p:cNvSpPr>
            <a:spLocks noGrp="1"/>
          </p:cNvSpPr>
          <p:nvPr>
            <p:ph idx="1"/>
          </p:nvPr>
        </p:nvSpPr>
        <p:spPr/>
        <p:txBody>
          <a:bodyPr/>
          <a:lstStyle>
            <a:lvl1pPr>
              <a:defRPr sz="2400"/>
            </a:lvl1pPr>
            <a:lvl2pPr>
              <a:defRPr sz="2000"/>
            </a:lvl2pPr>
            <a:lvl3pPr>
              <a:defRPr sz="1800"/>
            </a:lvl3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9/20/2018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zh-TW" altLang="en-US" smtClean="0"/>
              <a:t>按一下以編輯母片標題樣式</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smtClean="0"/>
              <a:t>按一下圖示以新增圖片</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
        <p:nvSpPr>
          <p:cNvPr id="5" name="Date Placeholder 4"/>
          <p:cNvSpPr>
            <a:spLocks noGrp="1"/>
          </p:cNvSpPr>
          <p:nvPr>
            <p:ph type="dt" sz="half" idx="10"/>
          </p:nvPr>
        </p:nvSpPr>
        <p:spPr/>
        <p:txBody>
          <a:bodyPr/>
          <a:lstStyle/>
          <a:p>
            <a:fld id="{5BBEAD13-0566-4C6C-97E7-55F17F24B09F}" type="datetimeFigureOut">
              <a:rPr lang="zh-TW" altLang="en-US" smtClean="0">
                <a:solidFill>
                  <a:prstClr val="black">
                    <a:tint val="75000"/>
                  </a:prstClr>
                </a:solidFill>
              </a:rPr>
              <a:pPr/>
              <a:t>2018/9/20</a:t>
            </a:fld>
            <a:endParaRPr lang="zh-TW"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TW"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73DA0BB7-265A-403C-9275-D587AB510EDC}" type="slidenum">
              <a:rPr lang="zh-TW" altLang="en-US" smtClean="0">
                <a:solidFill>
                  <a:prstClr val="black">
                    <a:tint val="75000"/>
                  </a:prstClr>
                </a:solidFill>
              </a:rPr>
              <a:pPr/>
              <a:t>‹#›</a:t>
            </a:fld>
            <a:endParaRPr lang="zh-TW" altLang="en-US">
              <a:solidFill>
                <a:prstClr val="black">
                  <a:tint val="75000"/>
                </a:prstClr>
              </a:solidFil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mtClean="0"/>
              <a:t>按一下以編輯母片標題樣式</a:t>
            </a:r>
            <a:endParaRPr lang="en-US"/>
          </a:p>
        </p:txBody>
      </p:sp>
      <p:sp>
        <p:nvSpPr>
          <p:cNvPr id="3" name="Vertical Text Placeholder 2"/>
          <p:cNvSpPr>
            <a:spLocks noGrp="1"/>
          </p:cNvSpPr>
          <p:nvPr>
            <p:ph type="body" orient="vert" idx="1"/>
          </p:nvPr>
        </p:nvSpPr>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a:p>
        </p:txBody>
      </p:sp>
      <p:sp>
        <p:nvSpPr>
          <p:cNvPr id="4" name="Date Placeholder 3"/>
          <p:cNvSpPr>
            <a:spLocks noGrp="1"/>
          </p:cNvSpPr>
          <p:nvPr>
            <p:ph type="dt" sz="half" idx="10"/>
          </p:nvPr>
        </p:nvSpPr>
        <p:spPr/>
        <p:txBody>
          <a:bodyPr/>
          <a:lstStyle/>
          <a:p>
            <a:fld id="{5BBEAD13-0566-4C6C-97E7-55F17F24B09F}" type="datetimeFigureOut">
              <a:rPr lang="zh-TW" altLang="en-US" smtClean="0">
                <a:solidFill>
                  <a:prstClr val="black">
                    <a:tint val="75000"/>
                  </a:prstClr>
                </a:solidFill>
              </a:rPr>
              <a:pPr/>
              <a:t>2018/9/20</a:t>
            </a:fld>
            <a:endParaRPr lang="zh-TW"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TW"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73DA0BB7-265A-403C-9275-D587AB510EDC}" type="slidenum">
              <a:rPr lang="zh-TW" altLang="en-US" smtClean="0">
                <a:solidFill>
                  <a:prstClr val="black">
                    <a:tint val="75000"/>
                  </a:prstClr>
                </a:solidFill>
              </a:rPr>
              <a:pPr/>
              <a:t>‹#›</a:t>
            </a:fld>
            <a:endParaRPr lang="zh-TW" altLang="en-US">
              <a:solidFill>
                <a:prstClr val="black">
                  <a:tint val="75000"/>
                </a:prstClr>
              </a:solidFil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zh-TW" altLang="en-US" smtClean="0"/>
              <a:t>按一下以編輯母片標題樣式</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a:p>
        </p:txBody>
      </p:sp>
      <p:sp>
        <p:nvSpPr>
          <p:cNvPr id="4" name="Date Placeholder 3"/>
          <p:cNvSpPr>
            <a:spLocks noGrp="1"/>
          </p:cNvSpPr>
          <p:nvPr>
            <p:ph type="dt" sz="half" idx="10"/>
          </p:nvPr>
        </p:nvSpPr>
        <p:spPr/>
        <p:txBody>
          <a:bodyPr/>
          <a:lstStyle/>
          <a:p>
            <a:fld id="{5BBEAD13-0566-4C6C-97E7-55F17F24B09F}" type="datetimeFigureOut">
              <a:rPr lang="zh-TW" altLang="en-US" smtClean="0">
                <a:solidFill>
                  <a:prstClr val="black">
                    <a:tint val="75000"/>
                  </a:prstClr>
                </a:solidFill>
              </a:rPr>
              <a:pPr/>
              <a:t>2018/9/20</a:t>
            </a:fld>
            <a:endParaRPr lang="zh-TW"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TW"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73DA0BB7-265A-403C-9275-D587AB510EDC}" type="slidenum">
              <a:rPr lang="zh-TW" altLang="en-US" smtClean="0">
                <a:solidFill>
                  <a:prstClr val="black">
                    <a:tint val="75000"/>
                  </a:prstClr>
                </a:solidFill>
              </a:rPr>
              <a:pPr/>
              <a:t>‹#›</a:t>
            </a:fld>
            <a:endParaRPr lang="zh-TW" altLang="en-US">
              <a:solidFill>
                <a:prstClr val="black">
                  <a:tint val="75000"/>
                </a:prstClr>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9/20/2018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9/20/2018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9/20/2018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9/20/2018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9/20/2018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9/20/2018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9/20/2018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9/20/2018</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r" defTabSz="914400" rtl="0" eaLnBrk="1" latinLnBrk="0" hangingPunct="1">
        <a:spcBef>
          <a:spcPct val="0"/>
        </a:spcBef>
        <a:buNone/>
        <a:defRPr sz="4400" b="1" i="1" kern="1200">
          <a:solidFill>
            <a:schemeClr val="accent5">
              <a:lumMod val="50000"/>
            </a:schemeClr>
          </a:solidFill>
          <a:latin typeface="+mj-lt"/>
          <a:ea typeface="+mj-ea"/>
          <a:cs typeface="+mj-cs"/>
        </a:defRPr>
      </a:lvl1pPr>
    </p:titleStyle>
    <p:bodyStyle>
      <a:lvl1pPr marL="342900" indent="-342900" algn="l" defTabSz="914400" rtl="0" eaLnBrk="1" latinLnBrk="0" hangingPunct="1">
        <a:spcBef>
          <a:spcPct val="20000"/>
        </a:spcBef>
        <a:buClr>
          <a:schemeClr val="accent1">
            <a:lumMod val="75000"/>
          </a:schemeClr>
        </a:buClr>
        <a:buFont typeface="Arial" pitchFamily="34" charset="0"/>
        <a:buChar char="•"/>
        <a:defRPr sz="2800" kern="1200">
          <a:solidFill>
            <a:schemeClr val="tx2">
              <a:lumMod val="75000"/>
            </a:schemeClr>
          </a:solidFill>
          <a:latin typeface="Cambria" pitchFamily="18" charset="0"/>
          <a:ea typeface="+mn-ea"/>
          <a:cs typeface="+mn-cs"/>
        </a:defRPr>
      </a:lvl1pPr>
      <a:lvl2pPr marL="742950" indent="-285750" algn="l" defTabSz="914400" rtl="0" eaLnBrk="1" latinLnBrk="0" hangingPunct="1">
        <a:spcBef>
          <a:spcPct val="20000"/>
        </a:spcBef>
        <a:buClr>
          <a:schemeClr val="accent3">
            <a:lumMod val="50000"/>
          </a:schemeClr>
        </a:buClr>
        <a:buFont typeface="Wingdings" pitchFamily="2" charset="2"/>
        <a:buChar char="§"/>
        <a:defRPr sz="2400" kern="1200">
          <a:solidFill>
            <a:schemeClr val="accent3">
              <a:lumMod val="50000"/>
            </a:schemeClr>
          </a:solidFill>
          <a:latin typeface="Cambria" pitchFamily="18" charset="0"/>
          <a:ea typeface="+mn-ea"/>
          <a:cs typeface="+mn-cs"/>
        </a:defRPr>
      </a:lvl2pPr>
      <a:lvl3pPr marL="1143000" indent="-228600" algn="l" defTabSz="914400" rtl="0" eaLnBrk="1" latinLnBrk="0" hangingPunct="1">
        <a:spcBef>
          <a:spcPct val="20000"/>
        </a:spcBef>
        <a:buClr>
          <a:schemeClr val="accent4">
            <a:lumMod val="50000"/>
          </a:schemeClr>
        </a:buClr>
        <a:buFont typeface="Arial" pitchFamily="34" charset="0"/>
        <a:buChar char="•"/>
        <a:defRPr sz="2400" kern="1200">
          <a:solidFill>
            <a:schemeClr val="accent4">
              <a:lumMod val="50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TW" altLang="en-US" smtClean="0"/>
              <a:t>按一下以編輯母片標題樣式</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BEAD13-0566-4C6C-97E7-55F17F24B09F}" type="datetimeFigureOut">
              <a:rPr lang="zh-TW" altLang="en-US" smtClean="0">
                <a:solidFill>
                  <a:prstClr val="black">
                    <a:tint val="75000"/>
                  </a:prstClr>
                </a:solidFill>
              </a:rPr>
              <a:pPr/>
              <a:t>2018/9/20</a:t>
            </a:fld>
            <a:endParaRPr lang="zh-TW" altLang="en-US">
              <a:solidFill>
                <a:prstClr val="black">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solidFill>
                <a:prstClr val="black">
                  <a:tint val="75000"/>
                </a:prst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3DA0BB7-265A-403C-9275-D587AB510EDC}" type="slidenum">
              <a:rPr lang="zh-TW" altLang="en-US" smtClean="0">
                <a:solidFill>
                  <a:prstClr val="black">
                    <a:tint val="75000"/>
                  </a:prstClr>
                </a:solidFill>
              </a:rPr>
              <a:pPr/>
              <a:t>‹#›</a:t>
            </a:fld>
            <a:endParaRPr lang="zh-TW" altLang="en-US">
              <a:solidFill>
                <a:prstClr val="black">
                  <a:tint val="75000"/>
                </a:prstClr>
              </a:solidFill>
            </a:endParaRPr>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r" defTabSz="914400" rtl="0" eaLnBrk="1" latinLnBrk="0" hangingPunct="1">
        <a:spcBef>
          <a:spcPct val="0"/>
        </a:spcBef>
        <a:buNone/>
        <a:defRPr sz="4400" b="1" i="1" kern="1200">
          <a:solidFill>
            <a:schemeClr val="accent5">
              <a:lumMod val="50000"/>
            </a:schemeClr>
          </a:solidFill>
          <a:latin typeface="+mj-lt"/>
          <a:ea typeface="+mj-ea"/>
          <a:cs typeface="+mj-cs"/>
        </a:defRPr>
      </a:lvl1pPr>
    </p:titleStyle>
    <p:bodyStyle>
      <a:lvl1pPr marL="342900" indent="-342900" algn="l" defTabSz="914400" rtl="0" eaLnBrk="1" latinLnBrk="0" hangingPunct="1">
        <a:spcBef>
          <a:spcPct val="20000"/>
        </a:spcBef>
        <a:buClr>
          <a:schemeClr val="accent1">
            <a:lumMod val="75000"/>
          </a:schemeClr>
        </a:buClr>
        <a:buFont typeface="Arial" pitchFamily="34" charset="0"/>
        <a:buChar char="•"/>
        <a:defRPr sz="2800" kern="1200">
          <a:solidFill>
            <a:schemeClr val="tx2">
              <a:lumMod val="75000"/>
            </a:schemeClr>
          </a:solidFill>
          <a:latin typeface="Cambria" pitchFamily="18" charset="0"/>
          <a:ea typeface="+mn-ea"/>
          <a:cs typeface="+mn-cs"/>
        </a:defRPr>
      </a:lvl1pPr>
      <a:lvl2pPr marL="742950" indent="-285750" algn="l" defTabSz="914400" rtl="0" eaLnBrk="1" latinLnBrk="0" hangingPunct="1">
        <a:spcBef>
          <a:spcPct val="20000"/>
        </a:spcBef>
        <a:buClr>
          <a:schemeClr val="accent3">
            <a:lumMod val="50000"/>
          </a:schemeClr>
        </a:buClr>
        <a:buFont typeface="Wingdings" pitchFamily="2" charset="2"/>
        <a:buChar char="§"/>
        <a:defRPr sz="2800" kern="1200">
          <a:solidFill>
            <a:schemeClr val="accent3">
              <a:lumMod val="50000"/>
            </a:schemeClr>
          </a:solidFill>
          <a:latin typeface="Cambria" pitchFamily="18" charset="0"/>
          <a:ea typeface="+mn-ea"/>
          <a:cs typeface="+mn-cs"/>
        </a:defRPr>
      </a:lvl2pPr>
      <a:lvl3pPr marL="1143000" indent="-228600" algn="l" defTabSz="914400" rtl="0" eaLnBrk="1" latinLnBrk="0" hangingPunct="1">
        <a:spcBef>
          <a:spcPct val="20000"/>
        </a:spcBef>
        <a:buClr>
          <a:schemeClr val="accent4">
            <a:lumMod val="50000"/>
          </a:schemeClr>
        </a:buClr>
        <a:buFont typeface="Arial" pitchFamily="34" charset="0"/>
        <a:buChar char="•"/>
        <a:defRPr sz="2400" kern="1200">
          <a:solidFill>
            <a:schemeClr val="accent4">
              <a:lumMod val="50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searchmicroservices.techtarget.com/definition/Web-Services-Description-Language-WSDL" TargetMode="External"/><Relationship Id="rId7" Type="http://schemas.openxmlformats.org/officeDocument/2006/relationships/hyperlink" Target="https://searchnetworking.techtarget.com/definition/bandwidth"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hyperlink" Target="https://searchmicroservices.techtarget.com/definition/Web-services-application-services" TargetMode="External"/><Relationship Id="rId5" Type="http://schemas.openxmlformats.org/officeDocument/2006/relationships/hyperlink" Target="https://searchmicroservices.techtarget.com/definition/REST-representational-state-transfer" TargetMode="External"/><Relationship Id="rId4" Type="http://schemas.openxmlformats.org/officeDocument/2006/relationships/hyperlink" Target="https://searchmicroservices.techtarget.com/definition/SOAP-Simple-Object-Access-Protocol" TargetMode="Externa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en.wikipedia.org/wiki/Personal_advertisement" TargetMode="External"/><Relationship Id="rId2" Type="http://schemas.openxmlformats.org/officeDocument/2006/relationships/hyperlink" Target="https://en.wikipedia.org/wiki/Classified_advertising" TargetMode="External"/><Relationship Id="rId1" Type="http://schemas.openxmlformats.org/officeDocument/2006/relationships/slideLayout" Target="../slideLayouts/slideLayout2.xml"/><Relationship Id="rId4" Type="http://schemas.openxmlformats.org/officeDocument/2006/relationships/hyperlink" Target="https://en.wikipedia.org/wiki/Community_service" TargetMode="Externa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hyperlink" Target="https://azure.microsoft.com/en-in/overview/choosing-a-cloud-service-provider/"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hyperlink" Target="https://www.esds.co.in/"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hyperlink" Target="https://www.cloudcodes.com/blog/conventional-it-infrastructure.html" TargetMode="Externa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hyperlink" Target="http://searchaws.techtarget.com/definition/Amazon-Simple-Storage-Service-Amazon-S3" TargetMode="External"/><Relationship Id="rId2" Type="http://schemas.openxmlformats.org/officeDocument/2006/relationships/hyperlink" Target="http://searchaws.techtarget.com/definition/Google-Compute-Engine" TargetMode="External"/><Relationship Id="rId1" Type="http://schemas.openxmlformats.org/officeDocument/2006/relationships/slideLayout" Target="../slideLayouts/slideLayout2.xml"/><Relationship Id="rId4" Type="http://schemas.openxmlformats.org/officeDocument/2006/relationships/hyperlink" Target="http://searchcloudprovider.techtarget.com/definition/Eucalyptus" TargetMode="External"/></Relationships>
</file>

<file path=ppt/slides/_rels/slide7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533400"/>
            <a:ext cx="7772400" cy="1905000"/>
          </a:xfrm>
        </p:spPr>
        <p:txBody>
          <a:bodyPr>
            <a:normAutofit/>
          </a:bodyPr>
          <a:lstStyle/>
          <a:p>
            <a:r>
              <a:rPr lang="en-US" altLang="zh-TW" sz="4000" dirty="0" smtClean="0">
                <a:effectLst>
                  <a:outerShdw blurRad="38100" dist="38100" dir="2700000" algn="tl">
                    <a:srgbClr val="000000">
                      <a:alpha val="43137"/>
                    </a:srgbClr>
                  </a:outerShdw>
                </a:effectLst>
              </a:rPr>
              <a:t/>
            </a:r>
            <a:br>
              <a:rPr lang="en-US" altLang="zh-TW" sz="4000" dirty="0" smtClean="0">
                <a:effectLst>
                  <a:outerShdw blurRad="38100" dist="38100" dir="2700000" algn="tl">
                    <a:srgbClr val="000000">
                      <a:alpha val="43137"/>
                    </a:srgbClr>
                  </a:outerShdw>
                </a:effectLst>
              </a:rPr>
            </a:br>
            <a:r>
              <a:rPr lang="en-US" sz="4000" dirty="0" smtClean="0">
                <a:effectLst>
                  <a:outerShdw blurRad="38100" dist="38100" dir="2700000" algn="tl">
                    <a:srgbClr val="000000">
                      <a:alpha val="43137"/>
                    </a:srgbClr>
                  </a:outerShdw>
                </a:effectLst>
              </a:rPr>
              <a:t>Cloud Computing</a:t>
            </a:r>
            <a:endParaRPr lang="en-US" sz="4000" i="0" dirty="0">
              <a:effectLst>
                <a:outerShdw blurRad="38100" dist="38100" dir="2700000" algn="tl">
                  <a:srgbClr val="000000">
                    <a:alpha val="43137"/>
                  </a:srgbClr>
                </a:outerShdw>
              </a:effectLst>
            </a:endParaRPr>
          </a:p>
        </p:txBody>
      </p:sp>
      <p:sp>
        <p:nvSpPr>
          <p:cNvPr id="3" name="Subtitle 2"/>
          <p:cNvSpPr>
            <a:spLocks noGrp="1"/>
          </p:cNvSpPr>
          <p:nvPr>
            <p:ph type="subTitle" idx="1"/>
          </p:nvPr>
        </p:nvSpPr>
        <p:spPr>
          <a:xfrm>
            <a:off x="1257300" y="3200400"/>
            <a:ext cx="6629400" cy="2362200"/>
          </a:xfrm>
        </p:spPr>
        <p:txBody>
          <a:bodyPr>
            <a:normAutofit/>
          </a:bodyPr>
          <a:lstStyle/>
          <a:p>
            <a:pPr algn="ctr"/>
            <a:r>
              <a:rPr lang="en-US" altLang="zh-TW" sz="3200" i="0" dirty="0" smtClean="0">
                <a:effectLst>
                  <a:outerShdw blurRad="38100" dist="38100" dir="2700000" algn="tl">
                    <a:srgbClr val="000000">
                      <a:alpha val="43137"/>
                    </a:srgbClr>
                  </a:outerShdw>
                </a:effectLst>
                <a:latin typeface="標楷體" pitchFamily="65" charset="-120"/>
                <a:ea typeface="標楷體" pitchFamily="65" charset="-120"/>
              </a:rPr>
              <a:t>Introduction to Cloud Computing</a:t>
            </a:r>
          </a:p>
          <a:p>
            <a:pPr algn="ctr"/>
            <a:endParaRPr lang="en-US" sz="3200" i="0" dirty="0" smtClean="0">
              <a:effectLst>
                <a:outerShdw blurRad="38100" dist="38100" dir="2700000" algn="tl">
                  <a:srgbClr val="000000">
                    <a:alpha val="43137"/>
                  </a:srgbClr>
                </a:outerShdw>
              </a:effectLst>
              <a:latin typeface="標楷體" pitchFamily="65" charset="-120"/>
              <a:ea typeface="標楷體" pitchFamily="65" charset="-120"/>
            </a:endParaRPr>
          </a:p>
          <a:p>
            <a:pPr algn="ctr"/>
            <a:endParaRPr lang="en-US" sz="2800" i="0" dirty="0">
              <a:latin typeface="標楷體" pitchFamily="65" charset="-120"/>
              <a:ea typeface="標楷體" pitchFamily="65" charset="-120"/>
            </a:endParaRPr>
          </a:p>
        </p:txBody>
      </p:sp>
    </p:spTree>
  </p:cSld>
  <p:clrMapOvr>
    <a:masterClrMapping/>
  </p:clrMapOvr>
  <mc:AlternateContent xmlns:mc="http://schemas.openxmlformats.org/markup-compatibility/2006" xmlns:p14="http://schemas.microsoft.com/office/powerpoint/2010/main">
    <mc:Choice Requires="p14">
      <p:transition spd="slow" p14:dur="2000" advTm="86"/>
    </mc:Choice>
    <mc:Fallback xmlns="">
      <p:transition spd="slow" advTm="86"/>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Cloud Definitions</a:t>
            </a:r>
            <a:endParaRPr lang="en-US" dirty="0"/>
          </a:p>
        </p:txBody>
      </p:sp>
      <p:sp>
        <p:nvSpPr>
          <p:cNvPr id="3" name="Content Placeholder 2"/>
          <p:cNvSpPr>
            <a:spLocks noGrp="1"/>
          </p:cNvSpPr>
          <p:nvPr>
            <p:ph idx="1"/>
          </p:nvPr>
        </p:nvSpPr>
        <p:spPr>
          <a:xfrm>
            <a:off x="457200" y="1600200"/>
            <a:ext cx="8229600" cy="3200400"/>
          </a:xfrm>
        </p:spPr>
        <p:txBody>
          <a:bodyPr/>
          <a:lstStyle/>
          <a:p>
            <a:r>
              <a:rPr lang="en-US" dirty="0" smtClean="0"/>
              <a:t>Definition from </a:t>
            </a:r>
            <a:r>
              <a:rPr lang="en-US" b="1" i="1" dirty="0" smtClean="0"/>
              <a:t>Wikipedia</a:t>
            </a:r>
          </a:p>
          <a:p>
            <a:pPr lvl="1"/>
            <a:r>
              <a:rPr lang="en-US" dirty="0" smtClean="0"/>
              <a:t>Cloud computing is Internet-based computing, whereby shared resources, software, and information are provided to computers and other devices on demand, like the electricity grid.</a:t>
            </a:r>
          </a:p>
          <a:p>
            <a:pPr lvl="1"/>
            <a:r>
              <a:rPr lang="en-US" dirty="0" smtClean="0"/>
              <a:t>Cloud computing is a style of computing in which dynamically scalable and often virtualized resources are provided as a service over the Internet.</a:t>
            </a:r>
          </a:p>
        </p:txBody>
      </p:sp>
      <p:sp>
        <p:nvSpPr>
          <p:cNvPr id="6" name="Content Placeholder 2"/>
          <p:cNvSpPr txBox="1">
            <a:spLocks/>
          </p:cNvSpPr>
          <p:nvPr/>
        </p:nvSpPr>
        <p:spPr>
          <a:xfrm>
            <a:off x="457200" y="1600200"/>
            <a:ext cx="8229600" cy="3200400"/>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
                <a:schemeClr val="accent1">
                  <a:lumMod val="75000"/>
                </a:schemeClr>
              </a:buClr>
              <a:buSzTx/>
              <a:buFont typeface="Arial" pitchFamily="34" charset="0"/>
              <a:buChar char="•"/>
              <a:tabLst/>
              <a:defRPr/>
            </a:pPr>
            <a:r>
              <a:rPr kumimoji="0" lang="en-US" sz="2400" b="0" i="0" u="none" strike="noStrike" kern="1200" cap="none" spc="0" normalizeH="0" baseline="0" noProof="0" dirty="0" smtClean="0">
                <a:ln>
                  <a:noFill/>
                </a:ln>
                <a:solidFill>
                  <a:schemeClr val="tx2">
                    <a:lumMod val="75000"/>
                  </a:schemeClr>
                </a:solidFill>
                <a:effectLst/>
                <a:uLnTx/>
                <a:uFillTx/>
                <a:latin typeface="Cambria" pitchFamily="18" charset="0"/>
                <a:ea typeface="+mn-ea"/>
                <a:cs typeface="+mn-cs"/>
              </a:rPr>
              <a:t>Definition from </a:t>
            </a:r>
            <a:r>
              <a:rPr kumimoji="0" lang="en-US" sz="2400" b="1" i="1" u="none" strike="noStrike" kern="1200" cap="none" spc="0" normalizeH="0" baseline="0" noProof="0" dirty="0" smtClean="0">
                <a:ln>
                  <a:noFill/>
                </a:ln>
                <a:solidFill>
                  <a:schemeClr val="tx2">
                    <a:lumMod val="75000"/>
                  </a:schemeClr>
                </a:solidFill>
                <a:effectLst/>
                <a:uLnTx/>
                <a:uFillTx/>
                <a:latin typeface="Cambria" pitchFamily="18" charset="0"/>
                <a:ea typeface="+mn-ea"/>
                <a:cs typeface="+mn-cs"/>
              </a:rPr>
              <a:t>Wikipedia</a:t>
            </a:r>
          </a:p>
          <a:p>
            <a:pPr marL="742950" marR="0" lvl="1" indent="-285750" algn="l" defTabSz="914400" rtl="0" eaLnBrk="1" fontAlgn="auto" latinLnBrk="0" hangingPunct="1">
              <a:lnSpc>
                <a:spcPct val="100000"/>
              </a:lnSpc>
              <a:spcBef>
                <a:spcPct val="20000"/>
              </a:spcBef>
              <a:spcAft>
                <a:spcPts val="0"/>
              </a:spcAft>
              <a:buClr>
                <a:schemeClr val="accent3">
                  <a:lumMod val="50000"/>
                </a:schemeClr>
              </a:buClr>
              <a:buSzTx/>
              <a:buFont typeface="Wingdings" pitchFamily="2" charset="2"/>
              <a:buChar char="§"/>
              <a:tabLst/>
              <a:defRPr/>
            </a:pPr>
            <a:r>
              <a:rPr kumimoji="0" lang="en-US" sz="2000" b="0" i="0" u="none" strike="noStrike" kern="1200" cap="none" spc="0" normalizeH="0" baseline="0" noProof="0" dirty="0" smtClean="0">
                <a:ln>
                  <a:noFill/>
                </a:ln>
                <a:solidFill>
                  <a:schemeClr val="accent3">
                    <a:lumMod val="50000"/>
                  </a:schemeClr>
                </a:solidFill>
                <a:effectLst/>
                <a:uLnTx/>
                <a:uFillTx/>
                <a:latin typeface="Cambria" pitchFamily="18" charset="0"/>
                <a:ea typeface="+mn-ea"/>
                <a:cs typeface="+mn-cs"/>
              </a:rPr>
              <a:t>Cloud computing is </a:t>
            </a:r>
            <a:r>
              <a:rPr kumimoji="0" lang="en-US" sz="2000" b="1" i="0" u="none" strike="noStrike" kern="1200" cap="none" spc="0" normalizeH="0" baseline="0" noProof="0" dirty="0" smtClean="0">
                <a:ln>
                  <a:noFill/>
                </a:ln>
                <a:solidFill>
                  <a:srgbClr val="C00000"/>
                </a:solidFill>
                <a:effectLst/>
                <a:uLnTx/>
                <a:uFillTx/>
                <a:latin typeface="Cambria" pitchFamily="18" charset="0"/>
                <a:ea typeface="+mn-ea"/>
                <a:cs typeface="+mn-cs"/>
              </a:rPr>
              <a:t>Internet-based computing</a:t>
            </a:r>
            <a:r>
              <a:rPr kumimoji="0" lang="en-US" sz="2000" b="0" i="0" u="none" strike="noStrike" kern="1200" cap="none" spc="0" normalizeH="0" baseline="0" noProof="0" dirty="0" smtClean="0">
                <a:ln>
                  <a:noFill/>
                </a:ln>
                <a:solidFill>
                  <a:schemeClr val="accent3">
                    <a:lumMod val="50000"/>
                  </a:schemeClr>
                </a:solidFill>
                <a:effectLst/>
                <a:uLnTx/>
                <a:uFillTx/>
                <a:latin typeface="Cambria" pitchFamily="18" charset="0"/>
                <a:ea typeface="+mn-ea"/>
                <a:cs typeface="+mn-cs"/>
              </a:rPr>
              <a:t>, whereby </a:t>
            </a:r>
            <a:r>
              <a:rPr kumimoji="0" lang="en-US" sz="2000" b="1" i="0" u="none" strike="noStrike" kern="1200" cap="none" spc="0" normalizeH="0" baseline="0" noProof="0" dirty="0" smtClean="0">
                <a:ln>
                  <a:noFill/>
                </a:ln>
                <a:solidFill>
                  <a:srgbClr val="C00000"/>
                </a:solidFill>
                <a:effectLst/>
                <a:uLnTx/>
                <a:uFillTx/>
                <a:latin typeface="Cambria" pitchFamily="18" charset="0"/>
                <a:ea typeface="+mn-ea"/>
                <a:cs typeface="+mn-cs"/>
              </a:rPr>
              <a:t>shared resources, software, and information</a:t>
            </a:r>
            <a:r>
              <a:rPr kumimoji="0" lang="en-US" sz="2000" b="0" i="0" u="none" strike="noStrike" kern="1200" cap="none" spc="0" normalizeH="0" baseline="0" noProof="0" dirty="0" smtClean="0">
                <a:ln>
                  <a:noFill/>
                </a:ln>
                <a:solidFill>
                  <a:schemeClr val="accent3">
                    <a:lumMod val="50000"/>
                  </a:schemeClr>
                </a:solidFill>
                <a:effectLst/>
                <a:uLnTx/>
                <a:uFillTx/>
                <a:latin typeface="Cambria" pitchFamily="18" charset="0"/>
                <a:ea typeface="+mn-ea"/>
                <a:cs typeface="+mn-cs"/>
              </a:rPr>
              <a:t> are provided to computers and other devices </a:t>
            </a:r>
            <a:r>
              <a:rPr kumimoji="0" lang="en-US" sz="2000" b="1" i="0" u="none" strike="noStrike" kern="1200" cap="none" spc="0" normalizeH="0" baseline="0" noProof="0" dirty="0" smtClean="0">
                <a:ln>
                  <a:noFill/>
                </a:ln>
                <a:solidFill>
                  <a:srgbClr val="C00000"/>
                </a:solidFill>
                <a:effectLst/>
                <a:uLnTx/>
                <a:uFillTx/>
                <a:latin typeface="Cambria" pitchFamily="18" charset="0"/>
                <a:ea typeface="+mn-ea"/>
                <a:cs typeface="+mn-cs"/>
              </a:rPr>
              <a:t>on demand</a:t>
            </a:r>
            <a:r>
              <a:rPr kumimoji="0" lang="en-US" sz="2000" b="0" i="0" u="none" strike="noStrike" kern="1200" cap="none" spc="0" normalizeH="0" baseline="0" noProof="0" dirty="0" smtClean="0">
                <a:ln>
                  <a:noFill/>
                </a:ln>
                <a:solidFill>
                  <a:schemeClr val="accent3">
                    <a:lumMod val="50000"/>
                  </a:schemeClr>
                </a:solidFill>
                <a:effectLst/>
                <a:uLnTx/>
                <a:uFillTx/>
                <a:latin typeface="Cambria" pitchFamily="18" charset="0"/>
                <a:ea typeface="+mn-ea"/>
                <a:cs typeface="+mn-cs"/>
              </a:rPr>
              <a:t>, like the electricity grid.</a:t>
            </a:r>
          </a:p>
          <a:p>
            <a:pPr marL="742950" marR="0" lvl="1" indent="-285750" algn="l" defTabSz="914400" rtl="0" eaLnBrk="1" fontAlgn="auto" latinLnBrk="0" hangingPunct="1">
              <a:lnSpc>
                <a:spcPct val="100000"/>
              </a:lnSpc>
              <a:spcBef>
                <a:spcPct val="20000"/>
              </a:spcBef>
              <a:spcAft>
                <a:spcPts val="0"/>
              </a:spcAft>
              <a:buClr>
                <a:schemeClr val="accent3">
                  <a:lumMod val="50000"/>
                </a:schemeClr>
              </a:buClr>
              <a:buSzTx/>
              <a:buFont typeface="Wingdings" pitchFamily="2" charset="2"/>
              <a:buChar char="§"/>
              <a:tabLst/>
              <a:defRPr/>
            </a:pPr>
            <a:r>
              <a:rPr kumimoji="0" lang="en-US" sz="2000" b="0" i="0" u="none" strike="noStrike" kern="1200" cap="none" spc="0" normalizeH="0" baseline="0" noProof="0" dirty="0" smtClean="0">
                <a:ln>
                  <a:noFill/>
                </a:ln>
                <a:solidFill>
                  <a:schemeClr val="accent3">
                    <a:lumMod val="50000"/>
                  </a:schemeClr>
                </a:solidFill>
                <a:effectLst/>
                <a:uLnTx/>
                <a:uFillTx/>
                <a:latin typeface="Cambria" pitchFamily="18" charset="0"/>
                <a:ea typeface="+mn-ea"/>
                <a:cs typeface="+mn-cs"/>
              </a:rPr>
              <a:t>Cloud computing is a style of computing in which </a:t>
            </a:r>
            <a:r>
              <a:rPr kumimoji="0" lang="en-US" sz="2000" b="1" i="0" u="none" strike="noStrike" kern="1200" cap="none" spc="0" normalizeH="0" baseline="0" noProof="0" dirty="0" smtClean="0">
                <a:ln>
                  <a:noFill/>
                </a:ln>
                <a:solidFill>
                  <a:srgbClr val="C00000"/>
                </a:solidFill>
                <a:effectLst/>
                <a:uLnTx/>
                <a:uFillTx/>
                <a:latin typeface="Cambria" pitchFamily="18" charset="0"/>
                <a:ea typeface="+mn-ea"/>
                <a:cs typeface="+mn-cs"/>
              </a:rPr>
              <a:t>dynamically scalable</a:t>
            </a:r>
            <a:r>
              <a:rPr kumimoji="0" lang="en-US" sz="2000" b="0" i="0" u="none" strike="noStrike" kern="1200" cap="none" spc="0" normalizeH="0" baseline="0" noProof="0" dirty="0" smtClean="0">
                <a:ln>
                  <a:noFill/>
                </a:ln>
                <a:solidFill>
                  <a:schemeClr val="accent3">
                    <a:lumMod val="50000"/>
                  </a:schemeClr>
                </a:solidFill>
                <a:effectLst/>
                <a:uLnTx/>
                <a:uFillTx/>
                <a:latin typeface="Cambria" pitchFamily="18" charset="0"/>
                <a:ea typeface="+mn-ea"/>
                <a:cs typeface="+mn-cs"/>
              </a:rPr>
              <a:t> and often </a:t>
            </a:r>
            <a:r>
              <a:rPr kumimoji="0" lang="en-US" sz="2000" b="1" i="0" u="none" strike="noStrike" kern="1200" cap="none" spc="0" normalizeH="0" baseline="0" noProof="0" dirty="0" smtClean="0">
                <a:ln>
                  <a:noFill/>
                </a:ln>
                <a:solidFill>
                  <a:srgbClr val="C00000"/>
                </a:solidFill>
                <a:effectLst/>
                <a:uLnTx/>
                <a:uFillTx/>
                <a:latin typeface="Cambria" pitchFamily="18" charset="0"/>
                <a:ea typeface="+mn-ea"/>
                <a:cs typeface="+mn-cs"/>
              </a:rPr>
              <a:t>virtualized resources </a:t>
            </a:r>
            <a:r>
              <a:rPr kumimoji="0" lang="en-US" sz="2000" b="0" i="0" u="none" strike="noStrike" kern="1200" cap="none" spc="0" normalizeH="0" baseline="0" noProof="0" dirty="0" smtClean="0">
                <a:ln>
                  <a:noFill/>
                </a:ln>
                <a:solidFill>
                  <a:schemeClr val="accent3">
                    <a:lumMod val="50000"/>
                  </a:schemeClr>
                </a:solidFill>
                <a:effectLst/>
                <a:uLnTx/>
                <a:uFillTx/>
                <a:latin typeface="Cambria" pitchFamily="18" charset="0"/>
                <a:ea typeface="+mn-ea"/>
                <a:cs typeface="+mn-cs"/>
              </a:rPr>
              <a:t>are provided as a </a:t>
            </a:r>
            <a:r>
              <a:rPr kumimoji="0" lang="en-US" sz="2000" b="1" i="0" u="none" strike="noStrike" kern="1200" cap="none" spc="0" normalizeH="0" baseline="0" noProof="0" dirty="0" smtClean="0">
                <a:ln>
                  <a:noFill/>
                </a:ln>
                <a:solidFill>
                  <a:srgbClr val="C00000"/>
                </a:solidFill>
                <a:effectLst/>
                <a:uLnTx/>
                <a:uFillTx/>
                <a:latin typeface="Cambria" pitchFamily="18" charset="0"/>
                <a:ea typeface="+mn-ea"/>
                <a:cs typeface="+mn-cs"/>
              </a:rPr>
              <a:t>service</a:t>
            </a:r>
            <a:r>
              <a:rPr kumimoji="0" lang="en-US" sz="2000" b="0" i="0" u="none" strike="noStrike" kern="1200" cap="none" spc="0" normalizeH="0" baseline="0" noProof="0" dirty="0" smtClean="0">
                <a:ln>
                  <a:noFill/>
                </a:ln>
                <a:solidFill>
                  <a:schemeClr val="accent3">
                    <a:lumMod val="50000"/>
                  </a:schemeClr>
                </a:solidFill>
                <a:effectLst/>
                <a:uLnTx/>
                <a:uFillTx/>
                <a:latin typeface="Cambria" pitchFamily="18" charset="0"/>
                <a:ea typeface="+mn-ea"/>
                <a:cs typeface="+mn-cs"/>
              </a:rPr>
              <a:t> over the Internet.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3">
                                            <p:txEl>
                                              <p:pRg st="0" end="0"/>
                                            </p:txEl>
                                          </p:spTgt>
                                        </p:tgtEl>
                                      </p:cBhvr>
                                    </p:animEffect>
                                    <p:set>
                                      <p:cBhvr>
                                        <p:cTn id="7" dur="1" fill="hold">
                                          <p:stCondLst>
                                            <p:cond delay="499"/>
                                          </p:stCondLst>
                                        </p:cTn>
                                        <p:tgtEl>
                                          <p:spTgt spid="3">
                                            <p:txEl>
                                              <p:pRg st="0" end="0"/>
                                            </p:txEl>
                                          </p:spTgt>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3">
                                            <p:txEl>
                                              <p:pRg st="1" end="1"/>
                                            </p:txEl>
                                          </p:spTgt>
                                        </p:tgtEl>
                                      </p:cBhvr>
                                    </p:animEffect>
                                    <p:set>
                                      <p:cBhvr>
                                        <p:cTn id="10" dur="1" fill="hold">
                                          <p:stCondLst>
                                            <p:cond delay="499"/>
                                          </p:stCondLst>
                                        </p:cTn>
                                        <p:tgtEl>
                                          <p:spTgt spid="3">
                                            <p:txEl>
                                              <p:pRg st="1" end="1"/>
                                            </p:txEl>
                                          </p:spTgt>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3">
                                            <p:txEl>
                                              <p:pRg st="2" end="2"/>
                                            </p:txEl>
                                          </p:spTgt>
                                        </p:tgtEl>
                                      </p:cBhvr>
                                    </p:animEffect>
                                    <p:set>
                                      <p:cBhvr>
                                        <p:cTn id="13" dur="1" fill="hold">
                                          <p:stCondLst>
                                            <p:cond delay="499"/>
                                          </p:stCondLst>
                                        </p:cTn>
                                        <p:tgtEl>
                                          <p:spTgt spid="3">
                                            <p:txEl>
                                              <p:pRg st="2" end="2"/>
                                            </p:txEl>
                                          </p:spTgt>
                                        </p:tgtEl>
                                        <p:attrNameLst>
                                          <p:attrName>style.visibility</p:attrName>
                                        </p:attrNameLst>
                                      </p:cBhvr>
                                      <p:to>
                                        <p:strVal val="hidden"/>
                                      </p:to>
                                    </p:set>
                                  </p:childTnLst>
                                </p:cTn>
                              </p:par>
                              <p:par>
                                <p:cTn id="14" presetID="10" presetClass="entr" presetSubtype="0" fill="hold" grpId="0" nodeType="withEffect">
                                  <p:stCondLst>
                                    <p:cond delay="0"/>
                                  </p:stCondLst>
                                  <p:childTnLst>
                                    <p:set>
                                      <p:cBhvr>
                                        <p:cTn id="15" dur="1" fill="hold">
                                          <p:stCondLst>
                                            <p:cond delay="0"/>
                                          </p:stCondLst>
                                        </p:cTn>
                                        <p:tgtEl>
                                          <p:spTgt spid="6">
                                            <p:txEl>
                                              <p:pRg st="0" end="0"/>
                                            </p:txEl>
                                          </p:spTgt>
                                        </p:tgtEl>
                                        <p:attrNameLst>
                                          <p:attrName>style.visibility</p:attrName>
                                        </p:attrNameLst>
                                      </p:cBhvr>
                                      <p:to>
                                        <p:strVal val="visible"/>
                                      </p:to>
                                    </p:set>
                                    <p:animEffect transition="in" filter="fade">
                                      <p:cBhvr>
                                        <p:cTn id="16" dur="500"/>
                                        <p:tgtEl>
                                          <p:spTgt spid="6">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
                                            <p:txEl>
                                              <p:pRg st="1" end="1"/>
                                            </p:txEl>
                                          </p:spTgt>
                                        </p:tgtEl>
                                        <p:attrNameLst>
                                          <p:attrName>style.visibility</p:attrName>
                                        </p:attrNameLst>
                                      </p:cBhvr>
                                      <p:to>
                                        <p:strVal val="visible"/>
                                      </p:to>
                                    </p:set>
                                    <p:animEffect transition="in" filter="fade">
                                      <p:cBhvr>
                                        <p:cTn id="19" dur="500"/>
                                        <p:tgtEl>
                                          <p:spTgt spid="6">
                                            <p:txEl>
                                              <p:pRg st="1" end="1"/>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
                                            <p:txEl>
                                              <p:pRg st="2" end="2"/>
                                            </p:txEl>
                                          </p:spTgt>
                                        </p:tgtEl>
                                        <p:attrNameLst>
                                          <p:attrName>style.visibility</p:attrName>
                                        </p:attrNameLst>
                                      </p:cBhvr>
                                      <p:to>
                                        <p:strVal val="visible"/>
                                      </p:to>
                                    </p:set>
                                    <p:animEffect transition="in" filter="fade">
                                      <p:cBhvr>
                                        <p:cTn id="22"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build="p"/>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lgn="just">
              <a:lnSpc>
                <a:spcPct val="150000"/>
              </a:lnSpc>
              <a:buNone/>
            </a:pPr>
            <a:r>
              <a:rPr lang="en-US" sz="2800" b="1" u="sng" dirty="0" err="1"/>
              <a:t>PaaS</a:t>
            </a:r>
            <a:r>
              <a:rPr lang="en-US" sz="2800" b="1" u="sng" dirty="0"/>
              <a:t> Features:</a:t>
            </a:r>
          </a:p>
          <a:p>
            <a:pPr algn="just">
              <a:lnSpc>
                <a:spcPct val="150000"/>
              </a:lnSpc>
            </a:pPr>
            <a:r>
              <a:rPr lang="en-US" dirty="0"/>
              <a:t>Programming Models, Languages and Frameworks – how user can express their application and how efficiently they run in cloud platform.</a:t>
            </a:r>
          </a:p>
          <a:p>
            <a:pPr algn="just">
              <a:lnSpc>
                <a:spcPct val="150000"/>
              </a:lnSpc>
            </a:pPr>
            <a:r>
              <a:rPr lang="en-US" dirty="0"/>
              <a:t>Persistence Options – to record their states and recover in case of crashes</a:t>
            </a:r>
          </a:p>
          <a:p>
            <a:endParaRPr lang="en-US" dirty="0"/>
          </a:p>
        </p:txBody>
      </p:sp>
    </p:spTree>
    <p:extLst>
      <p:ext uri="{BB962C8B-B14F-4D97-AF65-F5344CB8AC3E}">
        <p14:creationId xmlns:p14="http://schemas.microsoft.com/office/powerpoint/2010/main" val="1718534111"/>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內容版面配置區 2"/>
          <p:cNvSpPr>
            <a:spLocks noGrp="1"/>
          </p:cNvSpPr>
          <p:nvPr>
            <p:ph idx="1"/>
          </p:nvPr>
        </p:nvSpPr>
        <p:spPr>
          <a:xfrm>
            <a:off x="457200" y="1143000"/>
            <a:ext cx="8229600" cy="5440363"/>
          </a:xfrm>
        </p:spPr>
        <p:txBody>
          <a:bodyPr>
            <a:normAutofit/>
          </a:bodyPr>
          <a:lstStyle/>
          <a:p>
            <a:pPr marL="0" indent="0">
              <a:buNone/>
            </a:pPr>
            <a:r>
              <a:rPr lang="en-US" altLang="zh-TW" sz="2400" dirty="0" smtClean="0"/>
              <a:t>Programming Models, Languages, and Frameworks</a:t>
            </a:r>
          </a:p>
          <a:p>
            <a:pPr lvl="1" algn="just"/>
            <a:r>
              <a:rPr lang="en-US" altLang="zh-TW" sz="2400" dirty="0" smtClean="0"/>
              <a:t>Programming models made available by </a:t>
            </a:r>
            <a:r>
              <a:rPr lang="en-US" altLang="zh-TW" sz="2400" dirty="0" err="1" smtClean="0"/>
              <a:t>IaaS</a:t>
            </a:r>
            <a:r>
              <a:rPr lang="en-US" altLang="zh-TW" sz="2400" dirty="0" smtClean="0"/>
              <a:t> providers</a:t>
            </a:r>
          </a:p>
          <a:p>
            <a:pPr lvl="2" algn="just"/>
            <a:r>
              <a:rPr lang="en-US" altLang="zh-TW" dirty="0" smtClean="0"/>
              <a:t>Define how users can express their applications using higher levels of abstraction and efficiently run them on the cloud platform</a:t>
            </a:r>
          </a:p>
          <a:p>
            <a:pPr lvl="1" algn="just"/>
            <a:r>
              <a:rPr lang="en-US" altLang="zh-TW" sz="2400" dirty="0" smtClean="0"/>
              <a:t>The </a:t>
            </a:r>
            <a:r>
              <a:rPr lang="en-US" altLang="zh-TW" sz="2400" dirty="0" smtClean="0"/>
              <a:t>most common activities that require specialized models are</a:t>
            </a:r>
          </a:p>
          <a:p>
            <a:pPr lvl="2" algn="just"/>
            <a:r>
              <a:rPr lang="en-US" altLang="zh-TW" dirty="0" smtClean="0"/>
              <a:t>MapReduce model: Processing of large dataset in clusters of computers</a:t>
            </a:r>
          </a:p>
          <a:p>
            <a:pPr lvl="2" algn="just"/>
            <a:r>
              <a:rPr lang="en-US" altLang="zh-TW" dirty="0"/>
              <a:t>Development of request-based Web services and applications </a:t>
            </a:r>
          </a:p>
          <a:p>
            <a:pPr lvl="2" algn="just"/>
            <a:r>
              <a:rPr lang="en-US" altLang="zh-TW" dirty="0" smtClean="0"/>
              <a:t>High-performance </a:t>
            </a:r>
            <a:r>
              <a:rPr lang="en-US" altLang="zh-TW" dirty="0"/>
              <a:t>distributed execution of various computational tasks</a:t>
            </a:r>
          </a:p>
          <a:p>
            <a:pPr lvl="1" algn="just"/>
            <a:r>
              <a:rPr lang="en-US" altLang="zh-TW" sz="2400" dirty="0" err="1"/>
              <a:t>PaaS</a:t>
            </a:r>
            <a:r>
              <a:rPr lang="en-US" altLang="zh-TW" sz="2400" dirty="0"/>
              <a:t> providers usually support multiple programming languages</a:t>
            </a:r>
          </a:p>
          <a:p>
            <a:pPr lvl="2" algn="just"/>
            <a:r>
              <a:rPr lang="en-US" altLang="zh-TW" dirty="0"/>
              <a:t>Python and Java (e.g., Google </a:t>
            </a:r>
            <a:r>
              <a:rPr lang="en-US" altLang="zh-TW" dirty="0" err="1"/>
              <a:t>appengine</a:t>
            </a:r>
            <a:r>
              <a:rPr lang="en-US" altLang="zh-TW" dirty="0"/>
              <a:t>)</a:t>
            </a:r>
          </a:p>
          <a:p>
            <a:pPr lvl="2" algn="just"/>
            <a:r>
              <a:rPr lang="en-US" altLang="zh-TW" dirty="0"/>
              <a:t>.NET languages (e.g., Microsoft Azure)</a:t>
            </a:r>
          </a:p>
          <a:p>
            <a:pPr lvl="2" algn="just"/>
            <a:r>
              <a:rPr lang="en-US" altLang="zh-TW" dirty="0"/>
              <a:t>Ruby (e.g., </a:t>
            </a:r>
            <a:r>
              <a:rPr lang="en-US" altLang="zh-TW" dirty="0" err="1"/>
              <a:t>Heroku</a:t>
            </a:r>
            <a:r>
              <a:rPr lang="en-US" altLang="zh-TW" dirty="0" smtClean="0"/>
              <a:t>)</a:t>
            </a:r>
            <a:endParaRPr lang="en-US" altLang="zh-TW" dirty="0"/>
          </a:p>
        </p:txBody>
      </p:sp>
      <p:sp>
        <p:nvSpPr>
          <p:cNvPr id="169987" name="標題 1"/>
          <p:cNvSpPr>
            <a:spLocks noGrp="1"/>
          </p:cNvSpPr>
          <p:nvPr>
            <p:ph type="title"/>
          </p:nvPr>
        </p:nvSpPr>
        <p:spPr>
          <a:xfrm>
            <a:off x="1137" y="-152400"/>
            <a:ext cx="7772400" cy="1143000"/>
          </a:xfrm>
        </p:spPr>
        <p:txBody>
          <a:bodyPr/>
          <a:lstStyle/>
          <a:p>
            <a:pPr algn="l"/>
            <a:r>
              <a:rPr lang="en-US" altLang="zh-TW" dirty="0" smtClean="0"/>
              <a:t>Features</a:t>
            </a:r>
            <a:endParaRPr lang="zh-TW" altLang="zh-TW" dirty="0" smtClean="0"/>
          </a:p>
        </p:txBody>
      </p:sp>
    </p:spTree>
    <p:extLst>
      <p:ext uri="{BB962C8B-B14F-4D97-AF65-F5344CB8AC3E}">
        <p14:creationId xmlns:p14="http://schemas.microsoft.com/office/powerpoint/2010/main" val="1080727069"/>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內容版面配置區 2"/>
          <p:cNvSpPr>
            <a:spLocks noGrp="1"/>
          </p:cNvSpPr>
          <p:nvPr>
            <p:ph idx="1"/>
          </p:nvPr>
        </p:nvSpPr>
        <p:spPr>
          <a:xfrm>
            <a:off x="228600" y="914400"/>
            <a:ext cx="8229600" cy="5562600"/>
          </a:xfrm>
        </p:spPr>
        <p:txBody>
          <a:bodyPr>
            <a:normAutofit lnSpcReduction="10000"/>
          </a:bodyPr>
          <a:lstStyle/>
          <a:p>
            <a:pPr lvl="1"/>
            <a:endParaRPr lang="en-US" altLang="zh-TW" sz="2000" dirty="0" smtClean="0"/>
          </a:p>
          <a:p>
            <a:pPr marL="0" indent="0">
              <a:buNone/>
            </a:pPr>
            <a:r>
              <a:rPr lang="en-US" altLang="zh-TW" sz="2800" dirty="0"/>
              <a:t>Persistence Options</a:t>
            </a:r>
          </a:p>
          <a:p>
            <a:pPr lvl="1"/>
            <a:r>
              <a:rPr lang="en-US" altLang="zh-TW" sz="2400" dirty="0"/>
              <a:t>A persistence layer is essential to allow applications to record their state</a:t>
            </a:r>
          </a:p>
          <a:p>
            <a:pPr lvl="2"/>
            <a:r>
              <a:rPr lang="en-US" altLang="zh-TW" dirty="0"/>
              <a:t>Recover it in case of crashes</a:t>
            </a:r>
          </a:p>
          <a:p>
            <a:pPr lvl="2"/>
            <a:r>
              <a:rPr lang="en-US" altLang="zh-TW" dirty="0"/>
              <a:t>Also store user data</a:t>
            </a:r>
          </a:p>
          <a:p>
            <a:pPr lvl="1"/>
            <a:r>
              <a:rPr lang="en-US" altLang="zh-TW" sz="2400" dirty="0" smtClean="0"/>
              <a:t>Web and enterprise application developers have chosen relational databases as the preferred persistence method</a:t>
            </a:r>
          </a:p>
          <a:p>
            <a:pPr lvl="2"/>
            <a:r>
              <a:rPr lang="en-US" altLang="zh-TW" dirty="0" smtClean="0"/>
              <a:t>Offer fast and reliable structured data storage and transaction processing</a:t>
            </a:r>
          </a:p>
          <a:p>
            <a:pPr lvl="2"/>
            <a:r>
              <a:rPr lang="en-US" altLang="zh-TW" dirty="0" smtClean="0"/>
              <a:t>May lack scalability to handle several petabytes (2</a:t>
            </a:r>
            <a:r>
              <a:rPr lang="en-US" altLang="zh-TW" baseline="30000" dirty="0" smtClean="0"/>
              <a:t>50</a:t>
            </a:r>
            <a:r>
              <a:rPr lang="en-US" altLang="zh-TW" dirty="0" smtClean="0"/>
              <a:t>) of data stored in commodity computers</a:t>
            </a:r>
          </a:p>
          <a:p>
            <a:pPr lvl="1"/>
            <a:r>
              <a:rPr lang="en-US" altLang="zh-TW" sz="2400" dirty="0" smtClean="0"/>
              <a:t>Distributed storage technologies have emerged</a:t>
            </a:r>
          </a:p>
          <a:p>
            <a:pPr lvl="2"/>
            <a:r>
              <a:rPr lang="en-US" altLang="zh-TW" dirty="0" smtClean="0"/>
              <a:t>Seek to be robust and highly scalable</a:t>
            </a:r>
          </a:p>
          <a:p>
            <a:pPr lvl="2"/>
            <a:r>
              <a:rPr lang="en-US" altLang="zh-TW" dirty="0" smtClean="0"/>
              <a:t>At the expense of relational structure and convenient query languages</a:t>
            </a:r>
          </a:p>
          <a:p>
            <a:pPr lvl="1"/>
            <a:endParaRPr lang="en-US" altLang="zh-TW" sz="2400" dirty="0" smtClean="0"/>
          </a:p>
        </p:txBody>
      </p:sp>
      <p:sp>
        <p:nvSpPr>
          <p:cNvPr id="176131" name="標題 1"/>
          <p:cNvSpPr>
            <a:spLocks noGrp="1"/>
          </p:cNvSpPr>
          <p:nvPr>
            <p:ph type="title"/>
          </p:nvPr>
        </p:nvSpPr>
        <p:spPr>
          <a:xfrm>
            <a:off x="152400" y="-9099"/>
            <a:ext cx="7772400" cy="1143000"/>
          </a:xfrm>
        </p:spPr>
        <p:txBody>
          <a:bodyPr/>
          <a:lstStyle/>
          <a:p>
            <a:pPr algn="l"/>
            <a:r>
              <a:rPr lang="en-US" altLang="zh-TW" dirty="0" smtClean="0"/>
              <a:t>Features (cont.)</a:t>
            </a:r>
            <a:endParaRPr lang="zh-TW" altLang="zh-TW" dirty="0" smtClean="0"/>
          </a:p>
        </p:txBody>
      </p:sp>
    </p:spTree>
    <p:extLst>
      <p:ext uri="{BB962C8B-B14F-4D97-AF65-F5344CB8AC3E}">
        <p14:creationId xmlns:p14="http://schemas.microsoft.com/office/powerpoint/2010/main" val="144977781"/>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txBox="1">
            <a:spLocks/>
          </p:cNvSpPr>
          <p:nvPr/>
        </p:nvSpPr>
        <p:spPr>
          <a:xfrm>
            <a:off x="452651" y="672152"/>
            <a:ext cx="8229600" cy="5638800"/>
          </a:xfrm>
          <a:prstGeom prst="rect">
            <a:avLst/>
          </a:prstGeom>
        </p:spPr>
        <p:txBody>
          <a:bodyPr/>
          <a:lstStyle>
            <a:lvl1pPr marL="342900" indent="-342900" algn="l" defTabSz="914400" rtl="0" eaLnBrk="1" latinLnBrk="0" hangingPunct="1">
              <a:spcBef>
                <a:spcPct val="20000"/>
              </a:spcBef>
              <a:buClr>
                <a:schemeClr val="accent1">
                  <a:lumMod val="75000"/>
                </a:schemeClr>
              </a:buClr>
              <a:buFont typeface="Arial" pitchFamily="34" charset="0"/>
              <a:buChar char="•"/>
              <a:defRPr sz="2800" kern="1200">
                <a:solidFill>
                  <a:schemeClr val="tx2">
                    <a:lumMod val="75000"/>
                  </a:schemeClr>
                </a:solidFill>
                <a:latin typeface="Cambria" pitchFamily="18" charset="0"/>
                <a:ea typeface="+mn-ea"/>
                <a:cs typeface="+mn-cs"/>
              </a:defRPr>
            </a:lvl1pPr>
            <a:lvl2pPr marL="742950" indent="-285750" algn="l" defTabSz="914400" rtl="0" eaLnBrk="1" latinLnBrk="0" hangingPunct="1">
              <a:spcBef>
                <a:spcPct val="20000"/>
              </a:spcBef>
              <a:buClr>
                <a:schemeClr val="accent3">
                  <a:lumMod val="50000"/>
                </a:schemeClr>
              </a:buClr>
              <a:buFont typeface="Wingdings" pitchFamily="2" charset="2"/>
              <a:buChar char="§"/>
              <a:defRPr sz="2400" kern="1200">
                <a:solidFill>
                  <a:schemeClr val="accent3">
                    <a:lumMod val="50000"/>
                  </a:schemeClr>
                </a:solidFill>
                <a:latin typeface="Cambria" pitchFamily="18" charset="0"/>
                <a:ea typeface="+mn-ea"/>
                <a:cs typeface="+mn-cs"/>
              </a:defRPr>
            </a:lvl2pPr>
            <a:lvl3pPr marL="1143000" indent="-228600" algn="l" defTabSz="914400" rtl="0" eaLnBrk="1" latinLnBrk="0" hangingPunct="1">
              <a:spcBef>
                <a:spcPct val="20000"/>
              </a:spcBef>
              <a:buClr>
                <a:schemeClr val="accent4">
                  <a:lumMod val="50000"/>
                </a:schemeClr>
              </a:buClr>
              <a:buFont typeface="Arial" pitchFamily="34" charset="0"/>
              <a:buChar char="•"/>
              <a:defRPr sz="2400" kern="1200">
                <a:solidFill>
                  <a:schemeClr val="accent4">
                    <a:lumMod val="50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lnSpc>
                <a:spcPct val="150000"/>
              </a:lnSpc>
              <a:buNone/>
            </a:pPr>
            <a:r>
              <a:rPr lang="en-US" sz="2200" b="1" dirty="0" smtClean="0"/>
              <a:t>Challenges and Risk:</a:t>
            </a:r>
          </a:p>
          <a:p>
            <a:pPr algn="just">
              <a:lnSpc>
                <a:spcPct val="150000"/>
              </a:lnSpc>
              <a:buFont typeface="Wingdings" panose="05000000000000000000" pitchFamily="2" charset="2"/>
              <a:buChar char="à"/>
            </a:pPr>
            <a:r>
              <a:rPr lang="en-US" sz="2200" dirty="0" smtClean="0">
                <a:sym typeface="Wingdings" panose="05000000000000000000" pitchFamily="2" charset="2"/>
              </a:rPr>
              <a:t>Security , Privacy and Trust</a:t>
            </a:r>
          </a:p>
          <a:p>
            <a:pPr algn="just">
              <a:lnSpc>
                <a:spcPct val="150000"/>
              </a:lnSpc>
              <a:buFont typeface="Wingdings" panose="05000000000000000000" pitchFamily="2" charset="2"/>
              <a:buChar char="à"/>
            </a:pPr>
            <a:r>
              <a:rPr lang="en-US" sz="2200" dirty="0" smtClean="0">
                <a:sym typeface="Wingdings" panose="05000000000000000000" pitchFamily="2" charset="2"/>
              </a:rPr>
              <a:t>Data Lock in and standardization</a:t>
            </a:r>
          </a:p>
          <a:p>
            <a:pPr algn="just">
              <a:lnSpc>
                <a:spcPct val="150000"/>
              </a:lnSpc>
              <a:buFont typeface="Wingdings" panose="05000000000000000000" pitchFamily="2" charset="2"/>
              <a:buChar char="à"/>
            </a:pPr>
            <a:r>
              <a:rPr lang="en-US" sz="2200" dirty="0" smtClean="0">
                <a:sym typeface="Wingdings" panose="05000000000000000000" pitchFamily="2" charset="2"/>
              </a:rPr>
              <a:t>Availability , Fault Tolerance and Disaster Recovery</a:t>
            </a:r>
          </a:p>
          <a:p>
            <a:pPr algn="just">
              <a:lnSpc>
                <a:spcPct val="150000"/>
              </a:lnSpc>
              <a:buFont typeface="Wingdings" panose="05000000000000000000" pitchFamily="2" charset="2"/>
              <a:buChar char="à"/>
            </a:pPr>
            <a:r>
              <a:rPr lang="en-US" sz="2200" dirty="0" smtClean="0">
                <a:sym typeface="Wingdings" panose="05000000000000000000" pitchFamily="2" charset="2"/>
              </a:rPr>
              <a:t>Resource Management and Energy</a:t>
            </a:r>
            <a:endParaRPr lang="en-US" sz="2200" dirty="0" smtClean="0"/>
          </a:p>
          <a:p>
            <a:pPr algn="just"/>
            <a:endParaRPr lang="en-US" dirty="0" smtClean="0"/>
          </a:p>
          <a:p>
            <a:pPr algn="just"/>
            <a:endParaRPr lang="en-US" dirty="0"/>
          </a:p>
        </p:txBody>
      </p:sp>
    </p:spTree>
    <p:extLst>
      <p:ext uri="{BB962C8B-B14F-4D97-AF65-F5344CB8AC3E}">
        <p14:creationId xmlns:p14="http://schemas.microsoft.com/office/powerpoint/2010/main" val="3987359874"/>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內容版面配置區 2"/>
          <p:cNvSpPr>
            <a:spLocks noGrp="1"/>
          </p:cNvSpPr>
          <p:nvPr>
            <p:ph idx="1"/>
          </p:nvPr>
        </p:nvSpPr>
        <p:spPr/>
        <p:txBody>
          <a:bodyPr>
            <a:normAutofit/>
          </a:bodyPr>
          <a:lstStyle/>
          <a:p>
            <a:r>
              <a:rPr lang="en-US" altLang="zh-TW" sz="2800" dirty="0" smtClean="0"/>
              <a:t>A signiﬁcant number of challenges and risks are inherent to cloud computing</a:t>
            </a:r>
          </a:p>
          <a:p>
            <a:pPr lvl="1"/>
            <a:r>
              <a:rPr lang="en-US" altLang="zh-TW" sz="2400" dirty="0" smtClean="0"/>
              <a:t>User privacy, data </a:t>
            </a:r>
            <a:r>
              <a:rPr lang="en-US" altLang="zh-TW" sz="2400" dirty="0" smtClean="0"/>
              <a:t>security</a:t>
            </a:r>
            <a:endParaRPr lang="en-US" altLang="zh-TW" sz="2400" dirty="0" smtClean="0"/>
          </a:p>
          <a:p>
            <a:pPr lvl="1"/>
            <a:r>
              <a:rPr lang="en-US" altLang="zh-TW" sz="2400" dirty="0" smtClean="0"/>
              <a:t>Availability of service, disaster recovery</a:t>
            </a:r>
          </a:p>
          <a:p>
            <a:pPr lvl="1"/>
            <a:r>
              <a:rPr lang="en-US" altLang="zh-TW" sz="2400" dirty="0" smtClean="0"/>
              <a:t>Performance, scalability, energy-efﬁciency</a:t>
            </a:r>
          </a:p>
          <a:p>
            <a:pPr lvl="1"/>
            <a:r>
              <a:rPr lang="en-US" altLang="zh-TW" sz="2400" dirty="0" smtClean="0"/>
              <a:t>Programmability</a:t>
            </a:r>
          </a:p>
        </p:txBody>
      </p:sp>
      <p:sp>
        <p:nvSpPr>
          <p:cNvPr id="180227" name="標題 1"/>
          <p:cNvSpPr>
            <a:spLocks noGrp="1"/>
          </p:cNvSpPr>
          <p:nvPr>
            <p:ph type="title"/>
          </p:nvPr>
        </p:nvSpPr>
        <p:spPr>
          <a:xfrm>
            <a:off x="1219200" y="301625"/>
            <a:ext cx="7772400" cy="1143000"/>
          </a:xfrm>
        </p:spPr>
        <p:txBody>
          <a:bodyPr/>
          <a:lstStyle/>
          <a:p>
            <a:r>
              <a:rPr lang="en-US" altLang="zh-TW" smtClean="0"/>
              <a:t>Challenges And Risks</a:t>
            </a:r>
            <a:endParaRPr lang="zh-TW" altLang="zh-TW" smtClean="0"/>
          </a:p>
        </p:txBody>
      </p:sp>
    </p:spTree>
    <p:extLst>
      <p:ext uri="{BB962C8B-B14F-4D97-AF65-F5344CB8AC3E}">
        <p14:creationId xmlns:p14="http://schemas.microsoft.com/office/powerpoint/2010/main" val="2268131499"/>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內容版面配置區 2"/>
          <p:cNvSpPr>
            <a:spLocks noGrp="1"/>
          </p:cNvSpPr>
          <p:nvPr>
            <p:ph idx="1"/>
          </p:nvPr>
        </p:nvSpPr>
        <p:spPr/>
        <p:txBody>
          <a:bodyPr>
            <a:normAutofit/>
          </a:bodyPr>
          <a:lstStyle/>
          <a:p>
            <a:r>
              <a:rPr lang="en-US" altLang="zh-TW" sz="2800" dirty="0" smtClean="0"/>
              <a:t>Information security is a main issue</a:t>
            </a:r>
          </a:p>
          <a:p>
            <a:pPr lvl="1"/>
            <a:r>
              <a:rPr lang="en-US" altLang="zh-TW" sz="2800" dirty="0" smtClean="0"/>
              <a:t>Current cloud offerings are essentially public</a:t>
            </a:r>
          </a:p>
          <a:p>
            <a:pPr lvl="2"/>
            <a:r>
              <a:rPr lang="en-US" altLang="zh-TW" sz="2000" dirty="0" smtClean="0"/>
              <a:t>Exposing the system to more attacks</a:t>
            </a:r>
          </a:p>
          <a:p>
            <a:pPr lvl="1"/>
            <a:r>
              <a:rPr lang="en-US" altLang="zh-TW" sz="2800" dirty="0" smtClean="0"/>
              <a:t>Need to make cloud computing environments as secure as in-house IT systems</a:t>
            </a:r>
          </a:p>
          <a:p>
            <a:pPr lvl="2"/>
            <a:r>
              <a:rPr lang="en-US" altLang="zh-TW" sz="2000" dirty="0" smtClean="0"/>
              <a:t>e.g</a:t>
            </a:r>
            <a:r>
              <a:rPr lang="en-US" altLang="zh-TW" sz="2000" dirty="0" smtClean="0"/>
              <a:t>., data encryption, VLANs, and </a:t>
            </a:r>
            <a:r>
              <a:rPr lang="en-US" altLang="zh-TW" sz="2000" dirty="0" smtClean="0"/>
              <a:t>ﬁrewalls</a:t>
            </a:r>
          </a:p>
          <a:p>
            <a:pPr lvl="1"/>
            <a:r>
              <a:rPr lang="en-US" altLang="zh-TW" sz="2400" dirty="0"/>
              <a:t>The trust toward providers is fundamental</a:t>
            </a:r>
          </a:p>
          <a:p>
            <a:pPr lvl="2"/>
            <a:r>
              <a:rPr lang="en-US" altLang="zh-TW" dirty="0"/>
              <a:t>To ensure the desired level of privacy for applications hosted in the cloud</a:t>
            </a:r>
          </a:p>
          <a:p>
            <a:pPr lvl="2"/>
            <a:endParaRPr lang="en-US" altLang="zh-TW" dirty="0" smtClean="0"/>
          </a:p>
        </p:txBody>
      </p:sp>
      <p:sp>
        <p:nvSpPr>
          <p:cNvPr id="182275" name="標題 1"/>
          <p:cNvSpPr>
            <a:spLocks noGrp="1"/>
          </p:cNvSpPr>
          <p:nvPr>
            <p:ph type="title"/>
          </p:nvPr>
        </p:nvSpPr>
        <p:spPr>
          <a:xfrm>
            <a:off x="1219200" y="301625"/>
            <a:ext cx="7772400" cy="1143000"/>
          </a:xfrm>
        </p:spPr>
        <p:txBody>
          <a:bodyPr/>
          <a:lstStyle/>
          <a:p>
            <a:r>
              <a:rPr lang="en-US" altLang="zh-TW" smtClean="0"/>
              <a:t>Security, Privacy, and Trust</a:t>
            </a:r>
            <a:endParaRPr lang="zh-TW" altLang="en-US" smtClean="0"/>
          </a:p>
        </p:txBody>
      </p:sp>
    </p:spTree>
    <p:extLst>
      <p:ext uri="{BB962C8B-B14F-4D97-AF65-F5344CB8AC3E}">
        <p14:creationId xmlns:p14="http://schemas.microsoft.com/office/powerpoint/2010/main" val="1765057232"/>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內容版面配置區 2"/>
          <p:cNvSpPr>
            <a:spLocks noGrp="1"/>
          </p:cNvSpPr>
          <p:nvPr>
            <p:ph idx="1"/>
          </p:nvPr>
        </p:nvSpPr>
        <p:spPr/>
        <p:txBody>
          <a:bodyPr/>
          <a:lstStyle/>
          <a:p>
            <a:r>
              <a:rPr lang="en-US" altLang="zh-TW" sz="2800" dirty="0" smtClean="0"/>
              <a:t>Legal </a:t>
            </a:r>
            <a:r>
              <a:rPr lang="en-US" altLang="zh-TW" sz="2800" dirty="0" smtClean="0"/>
              <a:t>and regulatory issues also need attention</a:t>
            </a:r>
          </a:p>
          <a:p>
            <a:pPr lvl="1"/>
            <a:r>
              <a:rPr lang="en-US" altLang="zh-TW" sz="2400" dirty="0" smtClean="0"/>
              <a:t>Providers may choose to locate data anywhere </a:t>
            </a:r>
          </a:p>
          <a:p>
            <a:pPr lvl="2"/>
            <a:r>
              <a:rPr lang="en-US" altLang="zh-TW" dirty="0" smtClean="0"/>
              <a:t>The physical location of data centers determines the set of laws applied to the management of data </a:t>
            </a:r>
          </a:p>
          <a:p>
            <a:pPr lvl="1"/>
            <a:r>
              <a:rPr lang="en-US" altLang="zh-TW" sz="2400" dirty="0" smtClean="0"/>
              <a:t>Speciﬁc cryptography techniques can not be used</a:t>
            </a:r>
          </a:p>
          <a:p>
            <a:pPr lvl="2"/>
            <a:r>
              <a:rPr lang="en-US" altLang="zh-TW" dirty="0" smtClean="0"/>
              <a:t>They are not allowed in some countries</a:t>
            </a:r>
          </a:p>
          <a:p>
            <a:pPr lvl="1"/>
            <a:r>
              <a:rPr lang="en-US" altLang="zh-TW" sz="2400" dirty="0" smtClean="0"/>
              <a:t>Country laws can impose that sensitive data are to be stored within national borders</a:t>
            </a:r>
          </a:p>
          <a:p>
            <a:pPr lvl="2"/>
            <a:r>
              <a:rPr lang="en-US" altLang="zh-TW" dirty="0" smtClean="0"/>
              <a:t>e.g., patient health </a:t>
            </a:r>
            <a:r>
              <a:rPr lang="en-US" altLang="zh-TW" dirty="0" smtClean="0"/>
              <a:t>records</a:t>
            </a:r>
          </a:p>
          <a:p>
            <a:pPr marL="914400" lvl="2" indent="0">
              <a:buNone/>
            </a:pPr>
            <a:endParaRPr lang="en-US" altLang="zh-TW" dirty="0" smtClean="0"/>
          </a:p>
          <a:p>
            <a:endParaRPr lang="en-US" altLang="zh-TW" sz="2400" dirty="0" smtClean="0"/>
          </a:p>
          <a:p>
            <a:endParaRPr lang="en-US" altLang="zh-TW" sz="2400" dirty="0" smtClean="0"/>
          </a:p>
        </p:txBody>
      </p:sp>
      <p:sp>
        <p:nvSpPr>
          <p:cNvPr id="184323" name="標題 1"/>
          <p:cNvSpPr>
            <a:spLocks noGrp="1"/>
          </p:cNvSpPr>
          <p:nvPr>
            <p:ph type="title"/>
          </p:nvPr>
        </p:nvSpPr>
        <p:spPr>
          <a:xfrm>
            <a:off x="1219200" y="301625"/>
            <a:ext cx="7772400" cy="1143000"/>
          </a:xfrm>
        </p:spPr>
        <p:txBody>
          <a:bodyPr>
            <a:normAutofit fontScale="90000"/>
          </a:bodyPr>
          <a:lstStyle/>
          <a:p>
            <a:r>
              <a:rPr lang="en-US" altLang="zh-TW" smtClean="0"/>
              <a:t>Security, Privacy, and Trust (cont.)</a:t>
            </a:r>
            <a:endParaRPr lang="zh-TW" altLang="en-US" smtClean="0"/>
          </a:p>
        </p:txBody>
      </p:sp>
    </p:spTree>
    <p:extLst>
      <p:ext uri="{BB962C8B-B14F-4D97-AF65-F5344CB8AC3E}">
        <p14:creationId xmlns:p14="http://schemas.microsoft.com/office/powerpoint/2010/main" val="3612104358"/>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內容版面配置區 2"/>
          <p:cNvSpPr>
            <a:spLocks noGrp="1"/>
          </p:cNvSpPr>
          <p:nvPr>
            <p:ph idx="1"/>
          </p:nvPr>
        </p:nvSpPr>
        <p:spPr/>
        <p:txBody>
          <a:bodyPr>
            <a:normAutofit/>
          </a:bodyPr>
          <a:lstStyle/>
          <a:p>
            <a:r>
              <a:rPr lang="en-US" altLang="zh-TW" sz="3200" dirty="0" smtClean="0"/>
              <a:t>A major concern of cloud computing users</a:t>
            </a:r>
          </a:p>
          <a:p>
            <a:pPr lvl="1"/>
            <a:r>
              <a:rPr lang="en-US" altLang="zh-TW" sz="2800" dirty="0" smtClean="0"/>
              <a:t>Having their data locked-in by a certain provider </a:t>
            </a:r>
          </a:p>
          <a:p>
            <a:pPr lvl="2"/>
            <a:r>
              <a:rPr lang="en-US" altLang="zh-TW" sz="2000" dirty="0" smtClean="0"/>
              <a:t>Users may want to move data and applications out from a provider that does not meet their requirements</a:t>
            </a:r>
          </a:p>
          <a:p>
            <a:pPr lvl="2"/>
            <a:r>
              <a:rPr lang="en-US" altLang="zh-TW" sz="2000" dirty="0" smtClean="0"/>
              <a:t>Cloud computing infrastructures and platforms do not employ standard methods of storing user data and applications.</a:t>
            </a:r>
          </a:p>
          <a:p>
            <a:pPr lvl="2"/>
            <a:r>
              <a:rPr lang="en-US" altLang="zh-TW" sz="2000" dirty="0" smtClean="0"/>
              <a:t>User data are not </a:t>
            </a:r>
            <a:r>
              <a:rPr lang="en-US" altLang="zh-TW" sz="2000" dirty="0" smtClean="0"/>
              <a:t>portable</a:t>
            </a:r>
            <a:endParaRPr lang="en-US" altLang="zh-TW" sz="2000" dirty="0" smtClean="0"/>
          </a:p>
        </p:txBody>
      </p:sp>
      <p:sp>
        <p:nvSpPr>
          <p:cNvPr id="186371" name="標題 1"/>
          <p:cNvSpPr>
            <a:spLocks noGrp="1"/>
          </p:cNvSpPr>
          <p:nvPr>
            <p:ph type="title"/>
          </p:nvPr>
        </p:nvSpPr>
        <p:spPr>
          <a:xfrm>
            <a:off x="1219200" y="301625"/>
            <a:ext cx="7772400" cy="1143000"/>
          </a:xfrm>
        </p:spPr>
        <p:txBody>
          <a:bodyPr>
            <a:normAutofit fontScale="90000"/>
          </a:bodyPr>
          <a:lstStyle/>
          <a:p>
            <a:r>
              <a:rPr lang="en-US" altLang="zh-TW" smtClean="0"/>
              <a:t>Data Lock-In and Standardization</a:t>
            </a:r>
            <a:endParaRPr lang="zh-TW" altLang="en-US" smtClean="0"/>
          </a:p>
        </p:txBody>
      </p:sp>
    </p:spTree>
    <p:extLst>
      <p:ext uri="{BB962C8B-B14F-4D97-AF65-F5344CB8AC3E}">
        <p14:creationId xmlns:p14="http://schemas.microsoft.com/office/powerpoint/2010/main" val="3752388582"/>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內容版面配置區 2"/>
          <p:cNvSpPr>
            <a:spLocks noGrp="1"/>
          </p:cNvSpPr>
          <p:nvPr>
            <p:ph idx="1"/>
          </p:nvPr>
        </p:nvSpPr>
        <p:spPr>
          <a:xfrm>
            <a:off x="457200" y="1295400"/>
            <a:ext cx="8229600" cy="4830763"/>
          </a:xfrm>
        </p:spPr>
        <p:txBody>
          <a:bodyPr>
            <a:normAutofit/>
          </a:bodyPr>
          <a:lstStyle/>
          <a:p>
            <a:pPr marL="0" indent="0">
              <a:buNone/>
            </a:pPr>
            <a:r>
              <a:rPr lang="en-US" altLang="zh-TW" sz="2800" dirty="0" smtClean="0"/>
              <a:t>Open </a:t>
            </a:r>
            <a:r>
              <a:rPr lang="en-US" altLang="zh-TW" sz="2800" dirty="0" smtClean="0"/>
              <a:t>Virtual Format (OVF</a:t>
            </a:r>
            <a:r>
              <a:rPr lang="en-US" altLang="zh-TW" sz="2800" dirty="0" smtClean="0"/>
              <a:t>)</a:t>
            </a:r>
          </a:p>
          <a:p>
            <a:r>
              <a:rPr lang="en-US" sz="2800" dirty="0" smtClean="0"/>
              <a:t>OVF is </a:t>
            </a:r>
            <a:r>
              <a:rPr lang="en-US" sz="2800" dirty="0"/>
              <a:t>a specification that describes an open-standard, secure, efficient, portable and extensible format for packaging and distributing software for virtual machines. </a:t>
            </a:r>
            <a:endParaRPr lang="en-US" altLang="zh-TW" sz="2800" dirty="0" smtClean="0"/>
          </a:p>
          <a:p>
            <a:pPr lvl="1"/>
            <a:r>
              <a:rPr lang="en-US" altLang="zh-TW" sz="2400" dirty="0" smtClean="0"/>
              <a:t>Hardware virtualization</a:t>
            </a:r>
          </a:p>
          <a:p>
            <a:pPr lvl="1"/>
            <a:r>
              <a:rPr lang="en-US" altLang="zh-TW" sz="2400" dirty="0" smtClean="0"/>
              <a:t>Aims at facilitating packing and distribution of software to be run on VMs</a:t>
            </a:r>
          </a:p>
          <a:p>
            <a:pPr lvl="2"/>
            <a:r>
              <a:rPr lang="en-US" altLang="zh-TW" dirty="0" smtClean="0"/>
              <a:t>Virtual appliances can be made portable</a:t>
            </a:r>
          </a:p>
          <a:p>
            <a:pPr lvl="2"/>
            <a:r>
              <a:rPr lang="en-US" altLang="zh-TW" dirty="0" smtClean="0"/>
              <a:t>Seamlessly run on hypervisor of different </a:t>
            </a:r>
            <a:r>
              <a:rPr lang="en-US" altLang="zh-TW" dirty="0" smtClean="0"/>
              <a:t>vendors</a:t>
            </a:r>
          </a:p>
          <a:p>
            <a:pPr lvl="2"/>
            <a:r>
              <a:rPr lang="en-US" dirty="0"/>
              <a:t>The OVF standard is independent of any particular hypervisor or processor architecture. </a:t>
            </a:r>
            <a:endParaRPr lang="en-US" altLang="zh-TW" dirty="0" smtClean="0"/>
          </a:p>
        </p:txBody>
      </p:sp>
      <p:sp>
        <p:nvSpPr>
          <p:cNvPr id="188419" name="標題 1"/>
          <p:cNvSpPr>
            <a:spLocks noGrp="1"/>
          </p:cNvSpPr>
          <p:nvPr>
            <p:ph type="title"/>
          </p:nvPr>
        </p:nvSpPr>
        <p:spPr>
          <a:xfrm>
            <a:off x="1219200" y="301625"/>
            <a:ext cx="7772400" cy="1143000"/>
          </a:xfrm>
        </p:spPr>
        <p:txBody>
          <a:bodyPr>
            <a:normAutofit fontScale="90000"/>
          </a:bodyPr>
          <a:lstStyle/>
          <a:p>
            <a:r>
              <a:rPr lang="en-US" altLang="zh-TW" smtClean="0"/>
              <a:t>Data Lock-In and Standardization (cont.)</a:t>
            </a:r>
            <a:endParaRPr lang="zh-TW" altLang="en-US" smtClean="0"/>
          </a:p>
        </p:txBody>
      </p:sp>
    </p:spTree>
    <p:extLst>
      <p:ext uri="{BB962C8B-B14F-4D97-AF65-F5344CB8AC3E}">
        <p14:creationId xmlns:p14="http://schemas.microsoft.com/office/powerpoint/2010/main" val="227110136"/>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內容版面配置區 2"/>
          <p:cNvSpPr>
            <a:spLocks noGrp="1"/>
          </p:cNvSpPr>
          <p:nvPr>
            <p:ph idx="1"/>
          </p:nvPr>
        </p:nvSpPr>
        <p:spPr/>
        <p:txBody>
          <a:bodyPr/>
          <a:lstStyle/>
          <a:p>
            <a:r>
              <a:rPr lang="en-US" altLang="zh-TW" sz="2400" smtClean="0"/>
              <a:t>Users will have certain expectations about the service level to be provided</a:t>
            </a:r>
          </a:p>
          <a:p>
            <a:pPr lvl="1"/>
            <a:r>
              <a:rPr lang="en-US" altLang="zh-TW" sz="2000" smtClean="0"/>
              <a:t>Once their applications are moved to the cloud </a:t>
            </a:r>
          </a:p>
          <a:p>
            <a:pPr lvl="1"/>
            <a:r>
              <a:rPr lang="en-US" altLang="zh-TW" sz="2000" smtClean="0"/>
              <a:t>Availability of the service, its overall performance</a:t>
            </a:r>
          </a:p>
          <a:p>
            <a:pPr lvl="1"/>
            <a:r>
              <a:rPr lang="en-US" altLang="zh-TW" sz="2000" smtClean="0"/>
              <a:t>What measures are to be taken when something goes wrong in the system or its components </a:t>
            </a:r>
          </a:p>
          <a:p>
            <a:pPr lvl="1"/>
            <a:r>
              <a:rPr lang="en-US" altLang="zh-TW" sz="2000" smtClean="0"/>
              <a:t>Users seek for a warranty before they can comfortably move their business to the cloud</a:t>
            </a:r>
          </a:p>
          <a:p>
            <a:r>
              <a:rPr lang="en-US" altLang="zh-TW" sz="2400" smtClean="0"/>
              <a:t>SLAs must be ideally set up between customers and cloud computing providers</a:t>
            </a:r>
          </a:p>
          <a:p>
            <a:pPr lvl="1"/>
            <a:r>
              <a:rPr lang="en-US" altLang="zh-TW" sz="2000" smtClean="0"/>
              <a:t>To act as warranty</a:t>
            </a:r>
          </a:p>
        </p:txBody>
      </p:sp>
      <p:sp>
        <p:nvSpPr>
          <p:cNvPr id="190467" name="標題 1"/>
          <p:cNvSpPr>
            <a:spLocks noGrp="1"/>
          </p:cNvSpPr>
          <p:nvPr>
            <p:ph type="title"/>
          </p:nvPr>
        </p:nvSpPr>
        <p:spPr>
          <a:xfrm>
            <a:off x="1219200" y="301625"/>
            <a:ext cx="7772400" cy="1143000"/>
          </a:xfrm>
        </p:spPr>
        <p:txBody>
          <a:bodyPr>
            <a:normAutofit fontScale="90000"/>
          </a:bodyPr>
          <a:lstStyle/>
          <a:p>
            <a:r>
              <a:rPr lang="en-US" altLang="zh-TW" smtClean="0"/>
              <a:t>Availability, Fault-Tolerance, and Disaster Recovery</a:t>
            </a:r>
            <a:endParaRPr lang="zh-TW" altLang="en-US" smtClean="0"/>
          </a:p>
        </p:txBody>
      </p:sp>
    </p:spTree>
    <p:extLst>
      <p:ext uri="{BB962C8B-B14F-4D97-AF65-F5344CB8AC3E}">
        <p14:creationId xmlns:p14="http://schemas.microsoft.com/office/powerpoint/2010/main" val="159819607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00200"/>
            <a:ext cx="8229600" cy="4525963"/>
          </a:xfrm>
        </p:spPr>
        <p:txBody>
          <a:bodyPr>
            <a:normAutofit/>
          </a:bodyPr>
          <a:lstStyle/>
          <a:p>
            <a:r>
              <a:rPr lang="en-US" dirty="0" smtClean="0"/>
              <a:t>Definition from </a:t>
            </a:r>
            <a:r>
              <a:rPr lang="en-US" b="1" i="1" dirty="0" smtClean="0"/>
              <a:t>Berkeley</a:t>
            </a:r>
          </a:p>
          <a:p>
            <a:pPr lvl="1"/>
            <a:r>
              <a:rPr lang="en-US" dirty="0" smtClean="0"/>
              <a:t>Cloud Computing refers to both the applications delivered as services over the Internet and the hardware and systems software in the datacenters that provide those services.</a:t>
            </a:r>
          </a:p>
          <a:p>
            <a:pPr lvl="1"/>
            <a:endParaRPr lang="en-US" dirty="0" smtClean="0"/>
          </a:p>
          <a:p>
            <a:pPr lvl="1"/>
            <a:r>
              <a:rPr lang="en-US" dirty="0" smtClean="0"/>
              <a:t>When a Cloud is made available</a:t>
            </a:r>
            <a:br>
              <a:rPr lang="en-US" dirty="0" smtClean="0"/>
            </a:br>
            <a:r>
              <a:rPr lang="en-US" dirty="0" smtClean="0"/>
              <a:t> in a pay-as-you-go manner to the</a:t>
            </a:r>
            <a:br>
              <a:rPr lang="en-US" dirty="0" smtClean="0"/>
            </a:br>
            <a:r>
              <a:rPr lang="en-US" dirty="0" smtClean="0"/>
              <a:t>public…… The service being sold is Utility Computing.</a:t>
            </a:r>
          </a:p>
        </p:txBody>
      </p:sp>
      <p:sp>
        <p:nvSpPr>
          <p:cNvPr id="7" name="Content Placeholder 2"/>
          <p:cNvSpPr txBox="1">
            <a:spLocks/>
          </p:cNvSpPr>
          <p:nvPr/>
        </p:nvSpPr>
        <p:spPr>
          <a:xfrm>
            <a:off x="457200" y="1584278"/>
            <a:ext cx="8229600" cy="4525963"/>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
                <a:schemeClr val="accent1">
                  <a:lumMod val="75000"/>
                </a:schemeClr>
              </a:buClr>
              <a:buSzTx/>
              <a:buFont typeface="Arial" pitchFamily="34" charset="0"/>
              <a:buChar char="•"/>
              <a:tabLst/>
              <a:defRPr/>
            </a:pPr>
            <a:r>
              <a:rPr kumimoji="0" lang="en-US" sz="2400" b="0" i="0" u="none" strike="noStrike" kern="1200" cap="none" spc="0" normalizeH="0" baseline="0" noProof="0" dirty="0" smtClean="0">
                <a:ln>
                  <a:noFill/>
                </a:ln>
                <a:solidFill>
                  <a:schemeClr val="tx2">
                    <a:lumMod val="75000"/>
                  </a:schemeClr>
                </a:solidFill>
                <a:effectLst/>
                <a:uLnTx/>
                <a:uFillTx/>
                <a:latin typeface="Cambria" pitchFamily="18" charset="0"/>
                <a:ea typeface="+mn-ea"/>
                <a:cs typeface="+mn-cs"/>
              </a:rPr>
              <a:t>Definition from </a:t>
            </a:r>
            <a:r>
              <a:rPr kumimoji="0" lang="en-US" sz="2400" b="1" i="1" u="none" strike="noStrike" kern="1200" cap="none" spc="0" normalizeH="0" baseline="0" noProof="0" dirty="0" smtClean="0">
                <a:ln>
                  <a:noFill/>
                </a:ln>
                <a:solidFill>
                  <a:schemeClr val="tx2">
                    <a:lumMod val="75000"/>
                  </a:schemeClr>
                </a:solidFill>
                <a:effectLst/>
                <a:uLnTx/>
                <a:uFillTx/>
                <a:latin typeface="Cambria" pitchFamily="18" charset="0"/>
                <a:ea typeface="+mn-ea"/>
                <a:cs typeface="+mn-cs"/>
              </a:rPr>
              <a:t>Berkeley</a:t>
            </a:r>
          </a:p>
          <a:p>
            <a:pPr marL="742950" marR="0" lvl="1" indent="-285750" algn="l" defTabSz="914400" rtl="0" eaLnBrk="1" fontAlgn="auto" latinLnBrk="0" hangingPunct="1">
              <a:lnSpc>
                <a:spcPct val="100000"/>
              </a:lnSpc>
              <a:spcBef>
                <a:spcPct val="20000"/>
              </a:spcBef>
              <a:spcAft>
                <a:spcPts val="0"/>
              </a:spcAft>
              <a:buClr>
                <a:schemeClr val="accent3">
                  <a:lumMod val="50000"/>
                </a:schemeClr>
              </a:buClr>
              <a:buSzTx/>
              <a:buFont typeface="Wingdings" pitchFamily="2" charset="2"/>
              <a:buChar char="§"/>
              <a:tabLst/>
              <a:defRPr/>
            </a:pPr>
            <a:r>
              <a:rPr kumimoji="0" lang="en-US" sz="2000" b="0" i="0" u="none" strike="noStrike" kern="1200" cap="none" spc="0" normalizeH="0" baseline="0" noProof="0" dirty="0" smtClean="0">
                <a:ln>
                  <a:noFill/>
                </a:ln>
                <a:solidFill>
                  <a:schemeClr val="accent3">
                    <a:lumMod val="50000"/>
                  </a:schemeClr>
                </a:solidFill>
                <a:effectLst/>
                <a:uLnTx/>
                <a:uFillTx/>
                <a:latin typeface="Cambria" pitchFamily="18" charset="0"/>
                <a:ea typeface="+mn-ea"/>
                <a:cs typeface="+mn-cs"/>
              </a:rPr>
              <a:t>Cloud Computing refers to both the applications </a:t>
            </a:r>
            <a:r>
              <a:rPr kumimoji="0" lang="en-US" sz="2000" b="1" i="0" u="none" strike="noStrike" kern="1200" cap="none" spc="0" normalizeH="0" baseline="0" noProof="0" dirty="0" smtClean="0">
                <a:ln>
                  <a:noFill/>
                </a:ln>
                <a:solidFill>
                  <a:srgbClr val="C00000"/>
                </a:solidFill>
                <a:effectLst/>
                <a:uLnTx/>
                <a:uFillTx/>
                <a:latin typeface="Cambria" pitchFamily="18" charset="0"/>
                <a:ea typeface="+mn-ea"/>
                <a:cs typeface="+mn-cs"/>
              </a:rPr>
              <a:t>delivered as services over the Internet </a:t>
            </a:r>
            <a:r>
              <a:rPr kumimoji="0" lang="en-US" sz="2000" b="0" i="0" u="none" strike="noStrike" kern="1200" cap="none" spc="0" normalizeH="0" baseline="0" noProof="0" dirty="0" smtClean="0">
                <a:ln>
                  <a:noFill/>
                </a:ln>
                <a:solidFill>
                  <a:schemeClr val="accent3">
                    <a:lumMod val="50000"/>
                  </a:schemeClr>
                </a:solidFill>
                <a:effectLst/>
                <a:uLnTx/>
                <a:uFillTx/>
                <a:latin typeface="Cambria" pitchFamily="18" charset="0"/>
                <a:ea typeface="+mn-ea"/>
                <a:cs typeface="+mn-cs"/>
              </a:rPr>
              <a:t>and the hardware and systems software in the datacenters that provide those services.</a:t>
            </a:r>
          </a:p>
          <a:p>
            <a:pPr marR="0" lvl="1" algn="l" defTabSz="914400" rtl="0" eaLnBrk="1" fontAlgn="auto" latinLnBrk="0" hangingPunct="1">
              <a:lnSpc>
                <a:spcPct val="100000"/>
              </a:lnSpc>
              <a:spcBef>
                <a:spcPct val="20000"/>
              </a:spcBef>
              <a:spcAft>
                <a:spcPts val="0"/>
              </a:spcAft>
              <a:buClr>
                <a:schemeClr val="accent3">
                  <a:lumMod val="50000"/>
                </a:schemeClr>
              </a:buClr>
              <a:buSzTx/>
              <a:tabLst/>
              <a:defRPr/>
            </a:pPr>
            <a:endParaRPr kumimoji="0" lang="en-US" sz="2000" b="0" i="0" u="none" strike="noStrike" kern="1200" cap="none" spc="0" normalizeH="0" baseline="0" noProof="0" dirty="0" smtClean="0">
              <a:ln>
                <a:noFill/>
              </a:ln>
              <a:solidFill>
                <a:schemeClr val="accent3">
                  <a:lumMod val="50000"/>
                </a:schemeClr>
              </a:solidFill>
              <a:effectLst/>
              <a:uLnTx/>
              <a:uFillTx/>
              <a:latin typeface="Cambria" pitchFamily="18" charset="0"/>
              <a:ea typeface="+mn-ea"/>
              <a:cs typeface="+mn-cs"/>
            </a:endParaRPr>
          </a:p>
          <a:p>
            <a:pPr marL="742950" marR="0" lvl="1" indent="-285750" algn="l" defTabSz="914400" rtl="0" eaLnBrk="1" fontAlgn="auto" latinLnBrk="0" hangingPunct="1">
              <a:lnSpc>
                <a:spcPct val="100000"/>
              </a:lnSpc>
              <a:spcBef>
                <a:spcPct val="20000"/>
              </a:spcBef>
              <a:spcAft>
                <a:spcPts val="0"/>
              </a:spcAft>
              <a:buClr>
                <a:schemeClr val="accent3">
                  <a:lumMod val="50000"/>
                </a:schemeClr>
              </a:buClr>
              <a:buSzTx/>
              <a:buFont typeface="Wingdings" pitchFamily="2" charset="2"/>
              <a:buChar char="§"/>
              <a:tabLst/>
              <a:defRPr/>
            </a:pPr>
            <a:r>
              <a:rPr kumimoji="0" lang="en-US" sz="2000" b="0" i="0" u="none" strike="noStrike" kern="1200" cap="none" spc="0" normalizeH="0" baseline="0" noProof="0" dirty="0" smtClean="0">
                <a:ln>
                  <a:noFill/>
                </a:ln>
                <a:solidFill>
                  <a:schemeClr val="accent3">
                    <a:lumMod val="50000"/>
                  </a:schemeClr>
                </a:solidFill>
                <a:effectLst/>
                <a:uLnTx/>
                <a:uFillTx/>
                <a:latin typeface="Cambria" pitchFamily="18" charset="0"/>
                <a:ea typeface="+mn-ea"/>
                <a:cs typeface="+mn-cs"/>
              </a:rPr>
              <a:t>When a Cloud is made available   in a </a:t>
            </a:r>
            <a:r>
              <a:rPr kumimoji="0" lang="en-US" sz="2000" b="1" i="0" u="none" strike="noStrike" kern="1200" cap="none" spc="0" normalizeH="0" baseline="0" noProof="0" dirty="0" smtClean="0">
                <a:ln>
                  <a:noFill/>
                </a:ln>
                <a:solidFill>
                  <a:srgbClr val="C00000"/>
                </a:solidFill>
                <a:effectLst/>
                <a:uLnTx/>
                <a:uFillTx/>
                <a:latin typeface="Cambria" pitchFamily="18" charset="0"/>
                <a:ea typeface="+mn-ea"/>
                <a:cs typeface="+mn-cs"/>
              </a:rPr>
              <a:t>pay-as-you-go</a:t>
            </a:r>
            <a:r>
              <a:rPr kumimoji="0" lang="en-US" sz="2000" b="0" i="0" u="none" strike="noStrike" kern="1200" cap="none" spc="0" normalizeH="0" baseline="0" noProof="0" dirty="0" smtClean="0">
                <a:ln>
                  <a:noFill/>
                </a:ln>
                <a:solidFill>
                  <a:schemeClr val="accent3">
                    <a:lumMod val="50000"/>
                  </a:schemeClr>
                </a:solidFill>
                <a:effectLst/>
                <a:uLnTx/>
                <a:uFillTx/>
                <a:latin typeface="Cambria" pitchFamily="18" charset="0"/>
                <a:ea typeface="+mn-ea"/>
                <a:cs typeface="+mn-cs"/>
              </a:rPr>
              <a:t> manner to the</a:t>
            </a:r>
            <a:br>
              <a:rPr kumimoji="0" lang="en-US" sz="2000" b="0" i="0" u="none" strike="noStrike" kern="1200" cap="none" spc="0" normalizeH="0" baseline="0" noProof="0" dirty="0" smtClean="0">
                <a:ln>
                  <a:noFill/>
                </a:ln>
                <a:solidFill>
                  <a:schemeClr val="accent3">
                    <a:lumMod val="50000"/>
                  </a:schemeClr>
                </a:solidFill>
                <a:effectLst/>
                <a:uLnTx/>
                <a:uFillTx/>
                <a:latin typeface="Cambria" pitchFamily="18" charset="0"/>
                <a:ea typeface="+mn-ea"/>
                <a:cs typeface="+mn-cs"/>
              </a:rPr>
            </a:br>
            <a:r>
              <a:rPr kumimoji="0" lang="en-US" sz="2000" b="0" i="0" u="none" strike="noStrike" kern="1200" cap="none" spc="0" normalizeH="0" baseline="0" noProof="0" dirty="0" smtClean="0">
                <a:ln>
                  <a:noFill/>
                </a:ln>
                <a:solidFill>
                  <a:schemeClr val="accent3">
                    <a:lumMod val="50000"/>
                  </a:schemeClr>
                </a:solidFill>
                <a:effectLst/>
                <a:uLnTx/>
                <a:uFillTx/>
                <a:latin typeface="Cambria" pitchFamily="18" charset="0"/>
                <a:ea typeface="+mn-ea"/>
                <a:cs typeface="+mn-cs"/>
              </a:rPr>
              <a:t>public…… The service being sold is </a:t>
            </a:r>
            <a:r>
              <a:rPr kumimoji="0" lang="en-US" sz="2000" b="1" i="0" u="none" strike="noStrike" kern="1200" cap="none" spc="0" normalizeH="0" baseline="0" noProof="0" dirty="0" smtClean="0">
                <a:ln>
                  <a:noFill/>
                </a:ln>
                <a:solidFill>
                  <a:srgbClr val="C00000"/>
                </a:solidFill>
                <a:effectLst/>
                <a:uLnTx/>
                <a:uFillTx/>
                <a:latin typeface="Cambria" pitchFamily="18" charset="0"/>
                <a:ea typeface="+mn-ea"/>
                <a:cs typeface="+mn-cs"/>
              </a:rPr>
              <a:t>Utility Computing</a:t>
            </a:r>
            <a:r>
              <a:rPr kumimoji="0" lang="en-US" sz="2000" b="0" i="0" u="none" strike="noStrike" kern="1200" cap="none" spc="0" normalizeH="0" baseline="0" noProof="0" dirty="0" smtClean="0">
                <a:ln>
                  <a:noFill/>
                </a:ln>
                <a:solidFill>
                  <a:schemeClr val="accent3">
                    <a:lumMod val="50000"/>
                  </a:schemeClr>
                </a:solidFill>
                <a:effectLst/>
                <a:uLnTx/>
                <a:uFillTx/>
                <a:latin typeface="Cambria" pitchFamily="18" charset="0"/>
                <a:ea typeface="+mn-ea"/>
                <a:cs typeface="+mn-cs"/>
              </a:rPr>
              <a:t>.  </a:t>
            </a:r>
          </a:p>
        </p:txBody>
      </p:sp>
      <p:sp>
        <p:nvSpPr>
          <p:cNvPr id="2" name="Title 1"/>
          <p:cNvSpPr>
            <a:spLocks noGrp="1"/>
          </p:cNvSpPr>
          <p:nvPr>
            <p:ph type="title"/>
          </p:nvPr>
        </p:nvSpPr>
        <p:spPr/>
        <p:txBody>
          <a:bodyPr/>
          <a:lstStyle/>
          <a:p>
            <a:r>
              <a:rPr lang="en-US" dirty="0" smtClean="0"/>
              <a:t>Cloud Definitions</a:t>
            </a:r>
            <a:endParaRPr lang="en-US" dirty="0"/>
          </a:p>
        </p:txBody>
      </p:sp>
      <p:sp>
        <p:nvSpPr>
          <p:cNvPr id="4" name="Rectangle 3"/>
          <p:cNvSpPr/>
          <p:nvPr/>
        </p:nvSpPr>
        <p:spPr>
          <a:xfrm>
            <a:off x="228600" y="4797193"/>
            <a:ext cx="8915400" cy="2031325"/>
          </a:xfrm>
          <a:prstGeom prst="rect">
            <a:avLst/>
          </a:prstGeom>
        </p:spPr>
        <p:txBody>
          <a:bodyPr wrap="square">
            <a:spAutoFit/>
          </a:bodyPr>
          <a:lstStyle/>
          <a:p>
            <a:pPr algn="just"/>
            <a:r>
              <a:rPr lang="en-US" dirty="0" smtClean="0"/>
              <a:t>A data center (or datacenter) is a facility composed of networked computers and storage that businesses or other organizations use to organize, process, store and disseminate large amounts of data   </a:t>
            </a:r>
          </a:p>
          <a:p>
            <a:pPr algn="just"/>
            <a:endParaRPr lang="en-US" dirty="0">
              <a:solidFill>
                <a:srgbClr val="6C6C6C"/>
              </a:solidFill>
            </a:endParaRPr>
          </a:p>
          <a:p>
            <a:pPr algn="just"/>
            <a:r>
              <a:rPr lang="en-US" dirty="0" smtClean="0"/>
              <a:t>Data </a:t>
            </a:r>
            <a:r>
              <a:rPr lang="en-US" dirty="0"/>
              <a:t>centers serve as the principal repositories for all manner of IT equipment, including servers, storage subsystems, networking switches, routers and firewalls, as well as the cabling and physical racks used to organize and interconnect the IT equipment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3">
                                            <p:txEl>
                                              <p:pRg st="0" end="0"/>
                                            </p:txEl>
                                          </p:spTgt>
                                        </p:tgtEl>
                                      </p:cBhvr>
                                    </p:animEffect>
                                    <p:set>
                                      <p:cBhvr>
                                        <p:cTn id="7" dur="1" fill="hold">
                                          <p:stCondLst>
                                            <p:cond delay="499"/>
                                          </p:stCondLst>
                                        </p:cTn>
                                        <p:tgtEl>
                                          <p:spTgt spid="3">
                                            <p:txEl>
                                              <p:pRg st="0" end="0"/>
                                            </p:txEl>
                                          </p:spTgt>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3">
                                            <p:txEl>
                                              <p:pRg st="1" end="1"/>
                                            </p:txEl>
                                          </p:spTgt>
                                        </p:tgtEl>
                                      </p:cBhvr>
                                    </p:animEffect>
                                    <p:set>
                                      <p:cBhvr>
                                        <p:cTn id="10" dur="1" fill="hold">
                                          <p:stCondLst>
                                            <p:cond delay="499"/>
                                          </p:stCondLst>
                                        </p:cTn>
                                        <p:tgtEl>
                                          <p:spTgt spid="3">
                                            <p:txEl>
                                              <p:pRg st="1" end="1"/>
                                            </p:txEl>
                                          </p:spTgt>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3">
                                            <p:txEl>
                                              <p:pRg st="3" end="3"/>
                                            </p:txEl>
                                          </p:spTgt>
                                        </p:tgtEl>
                                      </p:cBhvr>
                                    </p:animEffect>
                                    <p:set>
                                      <p:cBhvr>
                                        <p:cTn id="13" dur="1" fill="hold">
                                          <p:stCondLst>
                                            <p:cond delay="499"/>
                                          </p:stCondLst>
                                        </p:cTn>
                                        <p:tgtEl>
                                          <p:spTgt spid="3">
                                            <p:txEl>
                                              <p:pRg st="3" end="3"/>
                                            </p:txEl>
                                          </p:spTgt>
                                        </p:tgtEl>
                                        <p:attrNameLst>
                                          <p:attrName>style.visibility</p:attrName>
                                        </p:attrNameLst>
                                      </p:cBhvr>
                                      <p:to>
                                        <p:strVal val="hidden"/>
                                      </p:to>
                                    </p:set>
                                  </p:childTnLst>
                                </p:cTn>
                              </p:par>
                              <p:par>
                                <p:cTn id="14" presetID="10"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7" grpId="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內容版面配置區 2"/>
          <p:cNvSpPr>
            <a:spLocks noGrp="1"/>
          </p:cNvSpPr>
          <p:nvPr>
            <p:ph idx="1"/>
          </p:nvPr>
        </p:nvSpPr>
        <p:spPr/>
        <p:txBody>
          <a:bodyPr/>
          <a:lstStyle/>
          <a:p>
            <a:pPr lvl="1"/>
            <a:r>
              <a:rPr lang="en-US" altLang="zh-TW" sz="2000" smtClean="0"/>
              <a:t>Including QoS requirements </a:t>
            </a:r>
          </a:p>
          <a:p>
            <a:pPr lvl="1"/>
            <a:r>
              <a:rPr lang="en-US" altLang="zh-TW" sz="2000" smtClean="0"/>
              <a:t>Speciﬁes the details of the service to be provided</a:t>
            </a:r>
          </a:p>
          <a:p>
            <a:pPr lvl="2"/>
            <a:r>
              <a:rPr lang="en-US" altLang="zh-TW" sz="1700" smtClean="0"/>
              <a:t>Including availability and performance guarantees </a:t>
            </a:r>
          </a:p>
          <a:p>
            <a:pPr lvl="1"/>
            <a:r>
              <a:rPr lang="en-US" altLang="zh-TW" sz="2000" smtClean="0"/>
              <a:t>Metrics must be agreed upon by all parties</a:t>
            </a:r>
          </a:p>
          <a:p>
            <a:pPr lvl="1"/>
            <a:r>
              <a:rPr lang="en-US" altLang="zh-TW" sz="2000" smtClean="0"/>
              <a:t>Penalties for violating the expectations must also be approved</a:t>
            </a:r>
          </a:p>
        </p:txBody>
      </p:sp>
      <p:sp>
        <p:nvSpPr>
          <p:cNvPr id="192515" name="標題 1"/>
          <p:cNvSpPr>
            <a:spLocks noGrp="1"/>
          </p:cNvSpPr>
          <p:nvPr>
            <p:ph type="title"/>
          </p:nvPr>
        </p:nvSpPr>
        <p:spPr>
          <a:xfrm>
            <a:off x="1219200" y="301625"/>
            <a:ext cx="7772400" cy="1143000"/>
          </a:xfrm>
        </p:spPr>
        <p:txBody>
          <a:bodyPr>
            <a:normAutofit fontScale="90000"/>
          </a:bodyPr>
          <a:lstStyle/>
          <a:p>
            <a:r>
              <a:rPr lang="en-US" altLang="zh-TW" smtClean="0"/>
              <a:t>Availability, Fault-Tolerance, and Disaster Recovery (cont.)</a:t>
            </a:r>
            <a:endParaRPr lang="zh-TW" altLang="en-US" smtClean="0"/>
          </a:p>
        </p:txBody>
      </p:sp>
    </p:spTree>
    <p:extLst>
      <p:ext uri="{BB962C8B-B14F-4D97-AF65-F5344CB8AC3E}">
        <p14:creationId xmlns:p14="http://schemas.microsoft.com/office/powerpoint/2010/main" val="1855426298"/>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內容版面配置區 2"/>
          <p:cNvSpPr>
            <a:spLocks noGrp="1"/>
          </p:cNvSpPr>
          <p:nvPr>
            <p:ph idx="1"/>
          </p:nvPr>
        </p:nvSpPr>
        <p:spPr/>
        <p:txBody>
          <a:bodyPr/>
          <a:lstStyle/>
          <a:p>
            <a:r>
              <a:rPr lang="en-US" altLang="zh-TW" sz="2400" dirty="0" smtClean="0"/>
              <a:t>One important challenge is the efﬁcient management of virtualized resource pools</a:t>
            </a:r>
          </a:p>
          <a:p>
            <a:pPr lvl="1" algn="just"/>
            <a:r>
              <a:rPr lang="en-US" altLang="zh-TW" sz="2400" dirty="0" smtClean="0"/>
              <a:t>Physical resources like CPU cores, disk space, and network bandwidth must be sliced and shared among virtual machines</a:t>
            </a:r>
          </a:p>
          <a:p>
            <a:pPr lvl="2" algn="just"/>
            <a:r>
              <a:rPr lang="en-US" altLang="zh-TW" dirty="0" smtClean="0"/>
              <a:t>Running potentially heterogeneous workloads</a:t>
            </a:r>
          </a:p>
          <a:p>
            <a:pPr lvl="1" algn="just"/>
            <a:r>
              <a:rPr lang="en-US" altLang="zh-TW" sz="2400" dirty="0" smtClean="0"/>
              <a:t>Dimensions </a:t>
            </a:r>
            <a:r>
              <a:rPr lang="en-US" altLang="zh-TW" sz="2400" dirty="0" smtClean="0"/>
              <a:t>to be considered include</a:t>
            </a:r>
          </a:p>
          <a:p>
            <a:pPr lvl="2" algn="just"/>
            <a:r>
              <a:rPr lang="en-US" altLang="zh-TW" dirty="0" smtClean="0"/>
              <a:t>Number of CPUs, amount of memory, size of virtual disks, and network bandwidth</a:t>
            </a:r>
            <a:endParaRPr lang="en-US" altLang="zh-TW" sz="2100" dirty="0" smtClean="0"/>
          </a:p>
        </p:txBody>
      </p:sp>
      <p:sp>
        <p:nvSpPr>
          <p:cNvPr id="194563" name="標題 1"/>
          <p:cNvSpPr>
            <a:spLocks noGrp="1"/>
          </p:cNvSpPr>
          <p:nvPr>
            <p:ph type="title"/>
          </p:nvPr>
        </p:nvSpPr>
        <p:spPr>
          <a:xfrm>
            <a:off x="1219200" y="301625"/>
            <a:ext cx="7772400" cy="1143000"/>
          </a:xfrm>
        </p:spPr>
        <p:txBody>
          <a:bodyPr>
            <a:normAutofit fontScale="90000"/>
          </a:bodyPr>
          <a:lstStyle/>
          <a:p>
            <a:r>
              <a:rPr lang="en-US" altLang="zh-TW" smtClean="0"/>
              <a:t>Resource Management and Energy-Efﬁciency</a:t>
            </a:r>
            <a:endParaRPr lang="zh-TW" altLang="en-US" smtClean="0"/>
          </a:p>
        </p:txBody>
      </p:sp>
    </p:spTree>
    <p:extLst>
      <p:ext uri="{BB962C8B-B14F-4D97-AF65-F5344CB8AC3E}">
        <p14:creationId xmlns:p14="http://schemas.microsoft.com/office/powerpoint/2010/main" val="3071174597"/>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內容版面配置區 2"/>
          <p:cNvSpPr>
            <a:spLocks noGrp="1"/>
          </p:cNvSpPr>
          <p:nvPr>
            <p:ph idx="1"/>
          </p:nvPr>
        </p:nvSpPr>
        <p:spPr/>
        <p:txBody>
          <a:bodyPr/>
          <a:lstStyle/>
          <a:p>
            <a:r>
              <a:rPr lang="en-US" altLang="zh-TW" sz="2400" dirty="0" smtClean="0"/>
              <a:t>Data </a:t>
            </a:r>
            <a:r>
              <a:rPr lang="en-US" altLang="zh-TW" sz="2400" dirty="0" smtClean="0"/>
              <a:t>centers consume large amounts of electricity </a:t>
            </a:r>
          </a:p>
          <a:p>
            <a:pPr lvl="1"/>
            <a:r>
              <a:rPr lang="en-US" altLang="zh-TW" sz="2000" dirty="0" smtClean="0"/>
              <a:t>100 server racks can consume 1.3 MW of power</a:t>
            </a:r>
          </a:p>
          <a:p>
            <a:pPr lvl="1"/>
            <a:r>
              <a:rPr lang="en-US" altLang="zh-TW" sz="2000" dirty="0" smtClean="0"/>
              <a:t>Another 1.3 MW are required by the cooling system</a:t>
            </a:r>
          </a:p>
          <a:p>
            <a:pPr lvl="2"/>
            <a:r>
              <a:rPr lang="en-US" altLang="zh-TW" sz="1700" dirty="0" smtClean="0"/>
              <a:t>Costing USD 2.6 million per year</a:t>
            </a:r>
          </a:p>
          <a:p>
            <a:pPr lvl="1"/>
            <a:r>
              <a:rPr lang="en-US" altLang="zh-TW" sz="2000" dirty="0" smtClean="0"/>
              <a:t>Data centers signiﬁcantly impact the environment</a:t>
            </a:r>
          </a:p>
          <a:p>
            <a:pPr lvl="2"/>
            <a:r>
              <a:rPr lang="en-US" altLang="zh-TW" sz="1700" dirty="0" smtClean="0"/>
              <a:t>In terms of CO2 emissions from the cooling systems</a:t>
            </a:r>
          </a:p>
        </p:txBody>
      </p:sp>
      <p:sp>
        <p:nvSpPr>
          <p:cNvPr id="200707" name="標題 1"/>
          <p:cNvSpPr>
            <a:spLocks noGrp="1"/>
          </p:cNvSpPr>
          <p:nvPr>
            <p:ph type="title"/>
          </p:nvPr>
        </p:nvSpPr>
        <p:spPr>
          <a:xfrm>
            <a:off x="1219200" y="301625"/>
            <a:ext cx="7772400" cy="1143000"/>
          </a:xfrm>
        </p:spPr>
        <p:txBody>
          <a:bodyPr>
            <a:normAutofit fontScale="90000"/>
          </a:bodyPr>
          <a:lstStyle/>
          <a:p>
            <a:r>
              <a:rPr lang="en-US" altLang="zh-TW" smtClean="0"/>
              <a:t>Resource Management and Energy-Efﬁciency (cont.)</a:t>
            </a:r>
            <a:endParaRPr lang="zh-TW" altLang="en-US" smtClean="0"/>
          </a:p>
        </p:txBody>
      </p:sp>
    </p:spTree>
    <p:extLst>
      <p:ext uri="{BB962C8B-B14F-4D97-AF65-F5344CB8AC3E}">
        <p14:creationId xmlns:p14="http://schemas.microsoft.com/office/powerpoint/2010/main" val="2717315365"/>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內容版面配置區 2"/>
          <p:cNvSpPr>
            <a:spLocks noGrp="1"/>
          </p:cNvSpPr>
          <p:nvPr>
            <p:ph idx="1"/>
          </p:nvPr>
        </p:nvSpPr>
        <p:spPr/>
        <p:txBody>
          <a:bodyPr/>
          <a:lstStyle/>
          <a:p>
            <a:r>
              <a:rPr lang="en-US" altLang="zh-TW" sz="2400" smtClean="0"/>
              <a:t>Dynamic resource management can also improve utilization</a:t>
            </a:r>
          </a:p>
          <a:p>
            <a:pPr lvl="1"/>
            <a:r>
              <a:rPr lang="en-US" altLang="zh-TW" sz="2000" smtClean="0"/>
              <a:t>Minimize energy consumption in data centers </a:t>
            </a:r>
          </a:p>
          <a:p>
            <a:pPr lvl="1"/>
            <a:r>
              <a:rPr lang="en-US" altLang="zh-TW" sz="2000" smtClean="0"/>
              <a:t>By judiciously consolidating workload onto smaller number of servers</a:t>
            </a:r>
          </a:p>
          <a:p>
            <a:pPr lvl="1"/>
            <a:r>
              <a:rPr lang="en-US" altLang="zh-TW" sz="2000" smtClean="0"/>
              <a:t>Turning off idle resources</a:t>
            </a:r>
          </a:p>
        </p:txBody>
      </p:sp>
      <p:sp>
        <p:nvSpPr>
          <p:cNvPr id="202755" name="標題 1"/>
          <p:cNvSpPr>
            <a:spLocks noGrp="1"/>
          </p:cNvSpPr>
          <p:nvPr>
            <p:ph type="title"/>
          </p:nvPr>
        </p:nvSpPr>
        <p:spPr>
          <a:xfrm>
            <a:off x="1219200" y="301625"/>
            <a:ext cx="7772400" cy="1143000"/>
          </a:xfrm>
        </p:spPr>
        <p:txBody>
          <a:bodyPr>
            <a:normAutofit fontScale="90000"/>
          </a:bodyPr>
          <a:lstStyle/>
          <a:p>
            <a:r>
              <a:rPr lang="en-US" altLang="zh-TW" smtClean="0"/>
              <a:t>Resource Management and Energy-Efﬁciency (cont.)</a:t>
            </a:r>
            <a:endParaRPr lang="zh-TW" altLang="en-US" smtClean="0"/>
          </a:p>
        </p:txBody>
      </p:sp>
    </p:spTree>
    <p:extLst>
      <p:ext uri="{BB962C8B-B14F-4D97-AF65-F5344CB8AC3E}">
        <p14:creationId xmlns:p14="http://schemas.microsoft.com/office/powerpoint/2010/main" val="1959439261"/>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Cloud computing ?</a:t>
            </a:r>
            <a:br>
              <a:rPr lang="en-US" dirty="0" smtClean="0"/>
            </a:br>
            <a:endParaRPr lang="en-US" dirty="0"/>
          </a:p>
        </p:txBody>
      </p:sp>
      <p:sp>
        <p:nvSpPr>
          <p:cNvPr id="3" name="Text Placeholder 2"/>
          <p:cNvSpPr>
            <a:spLocks noGrp="1"/>
          </p:cNvSpPr>
          <p:nvPr>
            <p:ph type="body" idx="1"/>
          </p:nvPr>
        </p:nvSpPr>
        <p:spPr/>
        <p:txBody>
          <a:bodyPr/>
          <a:lstStyle/>
          <a:p>
            <a:r>
              <a:rPr lang="en-US" dirty="0" smtClean="0">
                <a:solidFill>
                  <a:srgbClr val="C00000"/>
                </a:solidFill>
              </a:rPr>
              <a:t>Properties and characteristics</a:t>
            </a:r>
            <a:endParaRPr lang="en-US" dirty="0">
              <a:solidFill>
                <a:srgbClr val="C00000"/>
              </a:solidFill>
            </a:endParaRPr>
          </a:p>
        </p:txBody>
      </p:sp>
      <p:pic>
        <p:nvPicPr>
          <p:cNvPr id="5" name="Picture 8" descr="C:\Users\Andy\AppData\Local\Microsoft\Windows\Temporary Internet Files\Content.IE5\OQIHRKSF\MCj04418090000[1].png"/>
          <p:cNvPicPr>
            <a:picLocks noChangeAspect="1" noChangeArrowheads="1"/>
          </p:cNvPicPr>
          <p:nvPr/>
        </p:nvPicPr>
        <p:blipFill>
          <a:blip r:embed="rId2" cstate="print"/>
          <a:srcRect t="19444" b="22222"/>
          <a:stretch>
            <a:fillRect/>
          </a:stretch>
        </p:blipFill>
        <p:spPr bwMode="auto">
          <a:xfrm>
            <a:off x="1865313" y="1752600"/>
            <a:ext cx="2743200" cy="1600200"/>
          </a:xfrm>
          <a:prstGeom prst="rect">
            <a:avLst/>
          </a:prstGeom>
          <a:noFill/>
        </p:spPr>
      </p:pic>
      <p:sp>
        <p:nvSpPr>
          <p:cNvPr id="4" name="TextBox 3"/>
          <p:cNvSpPr txBox="1"/>
          <p:nvPr/>
        </p:nvSpPr>
        <p:spPr>
          <a:xfrm>
            <a:off x="5410200" y="1295400"/>
            <a:ext cx="2772682" cy="954107"/>
          </a:xfrm>
          <a:prstGeom prst="rect">
            <a:avLst/>
          </a:prstGeom>
          <a:noFill/>
        </p:spPr>
        <p:txBody>
          <a:bodyPr wrap="none" rtlCol="0">
            <a:spAutoFit/>
          </a:bodyPr>
          <a:lstStyle/>
          <a:p>
            <a:r>
              <a:rPr lang="en-US" sz="2800" b="1" dirty="0" smtClean="0"/>
              <a:t>Just for reference</a:t>
            </a:r>
          </a:p>
          <a:p>
            <a:r>
              <a:rPr lang="en-US" sz="2800" b="1" dirty="0" smtClean="0"/>
              <a:t>Extra Material</a:t>
            </a:r>
            <a:endParaRPr lang="en-US" sz="2800" b="1" dirty="0"/>
          </a:p>
        </p:txBody>
      </p:sp>
    </p:spTree>
    <p:extLst>
      <p:ext uri="{BB962C8B-B14F-4D97-AF65-F5344CB8AC3E}">
        <p14:creationId xmlns:p14="http://schemas.microsoft.com/office/powerpoint/2010/main" val="131171700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Properties and Characteristics</a:t>
            </a:r>
            <a:endParaRPr lang="en-US" dirty="0"/>
          </a:p>
        </p:txBody>
      </p:sp>
      <p:sp>
        <p:nvSpPr>
          <p:cNvPr id="3" name="Content Placeholder 2"/>
          <p:cNvSpPr>
            <a:spLocks noGrp="1"/>
          </p:cNvSpPr>
          <p:nvPr>
            <p:ph idx="1"/>
          </p:nvPr>
        </p:nvSpPr>
        <p:spPr>
          <a:xfrm>
            <a:off x="481084" y="1318146"/>
            <a:ext cx="8229600" cy="5562600"/>
          </a:xfrm>
        </p:spPr>
        <p:txBody>
          <a:bodyPr>
            <a:noAutofit/>
          </a:bodyPr>
          <a:lstStyle/>
          <a:p>
            <a:r>
              <a:rPr lang="en-US" dirty="0" smtClean="0"/>
              <a:t>Cloud computing is a paradigm of computing, a new way of thinking about IT industry but not any specific technology.</a:t>
            </a:r>
          </a:p>
          <a:p>
            <a:pPr lvl="1"/>
            <a:r>
              <a:rPr lang="en-US" dirty="0" smtClean="0"/>
              <a:t>Central ideas</a:t>
            </a:r>
          </a:p>
          <a:p>
            <a:pPr lvl="2"/>
            <a:r>
              <a:rPr lang="en-US" b="1" i="1" dirty="0" smtClean="0">
                <a:solidFill>
                  <a:schemeClr val="accent6">
                    <a:lumMod val="50000"/>
                  </a:schemeClr>
                </a:solidFill>
              </a:rPr>
              <a:t>Utility Computing</a:t>
            </a:r>
          </a:p>
          <a:p>
            <a:pPr lvl="2"/>
            <a:r>
              <a:rPr lang="en-US" b="1" i="1" dirty="0" smtClean="0">
                <a:solidFill>
                  <a:schemeClr val="accent6">
                    <a:lumMod val="50000"/>
                  </a:schemeClr>
                </a:solidFill>
              </a:rPr>
              <a:t>SOA</a:t>
            </a:r>
            <a:r>
              <a:rPr lang="en-US" dirty="0" smtClean="0"/>
              <a:t> - Service Oriented Architecture</a:t>
            </a:r>
          </a:p>
          <a:p>
            <a:pPr lvl="2"/>
            <a:r>
              <a:rPr lang="en-US" b="1" i="1" dirty="0" smtClean="0">
                <a:solidFill>
                  <a:schemeClr val="accent6">
                    <a:lumMod val="50000"/>
                  </a:schemeClr>
                </a:solidFill>
              </a:rPr>
              <a:t>SLA</a:t>
            </a:r>
            <a:r>
              <a:rPr lang="en-US" dirty="0" smtClean="0"/>
              <a:t> - Service Level Agreement</a:t>
            </a:r>
          </a:p>
          <a:p>
            <a:pPr lvl="1"/>
            <a:r>
              <a:rPr lang="en-US" dirty="0" smtClean="0"/>
              <a:t>Properties and characteristics</a:t>
            </a:r>
          </a:p>
          <a:p>
            <a:pPr lvl="2"/>
            <a:r>
              <a:rPr lang="en-US" dirty="0" smtClean="0"/>
              <a:t>High </a:t>
            </a:r>
            <a:r>
              <a:rPr lang="en-US" b="1" i="1" dirty="0" smtClean="0">
                <a:solidFill>
                  <a:schemeClr val="accent6">
                    <a:lumMod val="50000"/>
                  </a:schemeClr>
                </a:solidFill>
              </a:rPr>
              <a:t>scalability </a:t>
            </a:r>
            <a:r>
              <a:rPr lang="en-US" dirty="0" smtClean="0"/>
              <a:t>and </a:t>
            </a:r>
            <a:r>
              <a:rPr lang="en-US" b="1" i="1" dirty="0" smtClean="0">
                <a:solidFill>
                  <a:schemeClr val="accent6">
                    <a:lumMod val="50000"/>
                  </a:schemeClr>
                </a:solidFill>
              </a:rPr>
              <a:t>elasticity</a:t>
            </a:r>
          </a:p>
          <a:p>
            <a:pPr lvl="2"/>
            <a:r>
              <a:rPr lang="en-US" dirty="0" smtClean="0"/>
              <a:t>High </a:t>
            </a:r>
            <a:r>
              <a:rPr lang="en-US" b="1" i="1" dirty="0" smtClean="0">
                <a:solidFill>
                  <a:schemeClr val="accent6">
                    <a:lumMod val="50000"/>
                  </a:schemeClr>
                </a:solidFill>
              </a:rPr>
              <a:t>availability </a:t>
            </a:r>
            <a:r>
              <a:rPr lang="en-US" dirty="0" smtClean="0"/>
              <a:t>and </a:t>
            </a:r>
            <a:r>
              <a:rPr lang="en-US" b="1" i="1" dirty="0" smtClean="0">
                <a:solidFill>
                  <a:schemeClr val="accent6">
                    <a:lumMod val="50000"/>
                  </a:schemeClr>
                </a:solidFill>
              </a:rPr>
              <a:t>reliability</a:t>
            </a:r>
          </a:p>
          <a:p>
            <a:pPr lvl="2"/>
            <a:r>
              <a:rPr lang="en-US" dirty="0" smtClean="0"/>
              <a:t>High </a:t>
            </a:r>
            <a:r>
              <a:rPr lang="en-US" b="1" i="1" dirty="0" smtClean="0">
                <a:solidFill>
                  <a:schemeClr val="accent6">
                    <a:lumMod val="50000"/>
                  </a:schemeClr>
                </a:solidFill>
              </a:rPr>
              <a:t>manageability </a:t>
            </a:r>
            <a:r>
              <a:rPr lang="en-US" dirty="0" smtClean="0"/>
              <a:t>and </a:t>
            </a:r>
            <a:r>
              <a:rPr lang="en-US" b="1" i="1" dirty="0" smtClean="0">
                <a:solidFill>
                  <a:schemeClr val="accent6">
                    <a:lumMod val="50000"/>
                  </a:schemeClr>
                </a:solidFill>
              </a:rPr>
              <a:t>interoperability</a:t>
            </a:r>
          </a:p>
          <a:p>
            <a:pPr lvl="2"/>
            <a:r>
              <a:rPr lang="en-US" dirty="0" smtClean="0"/>
              <a:t>High </a:t>
            </a:r>
            <a:r>
              <a:rPr lang="en-US" b="1" i="1" dirty="0" smtClean="0">
                <a:solidFill>
                  <a:schemeClr val="accent6">
                    <a:lumMod val="50000"/>
                  </a:schemeClr>
                </a:solidFill>
              </a:rPr>
              <a:t>accessibility </a:t>
            </a:r>
            <a:r>
              <a:rPr lang="en-US" dirty="0" smtClean="0"/>
              <a:t>and </a:t>
            </a:r>
            <a:r>
              <a:rPr lang="en-US" b="1" i="1" dirty="0" smtClean="0">
                <a:solidFill>
                  <a:schemeClr val="accent6">
                    <a:lumMod val="50000"/>
                  </a:schemeClr>
                </a:solidFill>
              </a:rPr>
              <a:t>portability</a:t>
            </a:r>
          </a:p>
          <a:p>
            <a:pPr lvl="2"/>
            <a:r>
              <a:rPr lang="en-US" dirty="0" smtClean="0"/>
              <a:t>High </a:t>
            </a:r>
            <a:r>
              <a:rPr lang="en-US" b="1" i="1" dirty="0" smtClean="0">
                <a:solidFill>
                  <a:schemeClr val="accent6">
                    <a:lumMod val="50000"/>
                  </a:schemeClr>
                </a:solidFill>
              </a:rPr>
              <a:t>performance </a:t>
            </a:r>
            <a:r>
              <a:rPr lang="en-US" dirty="0" smtClean="0"/>
              <a:t>and </a:t>
            </a:r>
            <a:r>
              <a:rPr lang="en-US" b="1" i="1" dirty="0" smtClean="0">
                <a:solidFill>
                  <a:schemeClr val="accent6">
                    <a:lumMod val="50000"/>
                  </a:schemeClr>
                </a:solidFill>
              </a:rPr>
              <a:t>optimization</a:t>
            </a:r>
          </a:p>
          <a:p>
            <a:pPr lvl="1"/>
            <a:r>
              <a:rPr lang="en-US" dirty="0" smtClean="0"/>
              <a:t>Enabling techniques</a:t>
            </a:r>
          </a:p>
          <a:p>
            <a:pPr lvl="2"/>
            <a:r>
              <a:rPr lang="en-US" dirty="0" smtClean="0"/>
              <a:t>Hardware virtualization</a:t>
            </a:r>
          </a:p>
          <a:p>
            <a:pPr lvl="2"/>
            <a:r>
              <a:rPr lang="en-US" dirty="0" smtClean="0"/>
              <a:t>Parallelized and distributed computing</a:t>
            </a:r>
          </a:p>
          <a:p>
            <a:pPr lvl="2"/>
            <a:r>
              <a:rPr lang="en-US" dirty="0" smtClean="0"/>
              <a:t>Web service</a:t>
            </a:r>
          </a:p>
        </p:txBody>
      </p:sp>
    </p:spTree>
    <p:extLst>
      <p:ext uri="{BB962C8B-B14F-4D97-AF65-F5344CB8AC3E}">
        <p14:creationId xmlns:p14="http://schemas.microsoft.com/office/powerpoint/2010/main" val="106369213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29" name="Picture 5" descr="http://upload.wikimedia.org/wikipedia/commons/9/94/Cloud.jpg"/>
          <p:cNvPicPr>
            <a:picLocks noChangeAspect="1" noChangeArrowheads="1"/>
          </p:cNvPicPr>
          <p:nvPr/>
        </p:nvPicPr>
        <p:blipFill>
          <a:blip r:embed="rId2" cstate="print">
            <a:duotone>
              <a:schemeClr val="accent1">
                <a:shade val="45000"/>
                <a:satMod val="135000"/>
              </a:schemeClr>
              <a:prstClr val="white"/>
            </a:duotone>
          </a:blip>
          <a:srcRect b="6604"/>
          <a:stretch>
            <a:fillRect/>
          </a:stretch>
        </p:blipFill>
        <p:spPr bwMode="auto">
          <a:xfrm>
            <a:off x="533400" y="1219200"/>
            <a:ext cx="8077200" cy="5657850"/>
          </a:xfrm>
          <a:prstGeom prst="ellipse">
            <a:avLst/>
          </a:prstGeom>
          <a:ln>
            <a:noFill/>
          </a:ln>
          <a:effectLst>
            <a:softEdge rad="317500"/>
          </a:effectLst>
        </p:spPr>
      </p:pic>
      <p:pic>
        <p:nvPicPr>
          <p:cNvPr id="24580" name="Picture 4"/>
          <p:cNvPicPr>
            <a:picLocks noChangeAspect="1" noChangeArrowheads="1"/>
          </p:cNvPicPr>
          <p:nvPr/>
        </p:nvPicPr>
        <p:blipFill>
          <a:blip r:embed="rId3" cstate="print"/>
          <a:srcRect/>
          <a:stretch>
            <a:fillRect/>
          </a:stretch>
        </p:blipFill>
        <p:spPr bwMode="auto">
          <a:xfrm>
            <a:off x="941919" y="1149231"/>
            <a:ext cx="7260336" cy="5632569"/>
          </a:xfrm>
          <a:prstGeom prst="rect">
            <a:avLst/>
          </a:prstGeom>
          <a:noFill/>
          <a:ln w="9525">
            <a:noFill/>
            <a:miter lim="800000"/>
            <a:headEnd/>
            <a:tailEnd/>
          </a:ln>
          <a:effectLst/>
        </p:spPr>
      </p:pic>
      <p:sp>
        <p:nvSpPr>
          <p:cNvPr id="2" name="Title 1"/>
          <p:cNvSpPr>
            <a:spLocks noGrp="1"/>
          </p:cNvSpPr>
          <p:nvPr>
            <p:ph type="title"/>
          </p:nvPr>
        </p:nvSpPr>
        <p:spPr/>
        <p:txBody>
          <a:bodyPr/>
          <a:lstStyle/>
          <a:p>
            <a:r>
              <a:rPr lang="en-US" dirty="0" smtClean="0"/>
              <a:t>Properties and Characteristics</a:t>
            </a:r>
            <a:endParaRPr lang="en-US" dirty="0"/>
          </a:p>
        </p:txBody>
      </p:sp>
    </p:spTree>
    <p:extLst>
      <p:ext uri="{BB962C8B-B14F-4D97-AF65-F5344CB8AC3E}">
        <p14:creationId xmlns:p14="http://schemas.microsoft.com/office/powerpoint/2010/main" val="61115143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752600" y="274638"/>
            <a:ext cx="6934200" cy="868362"/>
          </a:xfrm>
        </p:spPr>
        <p:txBody>
          <a:bodyPr/>
          <a:lstStyle/>
          <a:p>
            <a:r>
              <a:rPr lang="en-US" dirty="0" smtClean="0"/>
              <a:t>Central Ideas</a:t>
            </a:r>
            <a:endParaRPr lang="en-US" dirty="0"/>
          </a:p>
        </p:txBody>
      </p:sp>
      <p:sp>
        <p:nvSpPr>
          <p:cNvPr id="3" name="Content Placeholder 2"/>
          <p:cNvSpPr>
            <a:spLocks noGrp="1"/>
          </p:cNvSpPr>
          <p:nvPr>
            <p:ph idx="1"/>
          </p:nvPr>
        </p:nvSpPr>
        <p:spPr/>
        <p:txBody>
          <a:bodyPr/>
          <a:lstStyle/>
          <a:p>
            <a:r>
              <a:rPr lang="en-US" dirty="0" smtClean="0"/>
              <a:t>Perspective from user :</a:t>
            </a:r>
          </a:p>
          <a:p>
            <a:pPr lvl="1"/>
            <a:r>
              <a:rPr lang="en-US" dirty="0" smtClean="0"/>
              <a:t>Users do not care about how the works are done</a:t>
            </a:r>
          </a:p>
          <a:p>
            <a:pPr lvl="2"/>
            <a:r>
              <a:rPr lang="en-US" dirty="0" smtClean="0"/>
              <a:t>Instead, they only concern about what they </a:t>
            </a:r>
            <a:r>
              <a:rPr lang="en-US" altLang="zh-TW" dirty="0" smtClean="0"/>
              <a:t>can </a:t>
            </a:r>
            <a:r>
              <a:rPr lang="en-US" dirty="0" smtClean="0"/>
              <a:t>get</a:t>
            </a:r>
          </a:p>
          <a:p>
            <a:pPr lvl="1"/>
            <a:r>
              <a:rPr lang="en-US" dirty="0" smtClean="0"/>
              <a:t>Users do not care about what the provider actually did</a:t>
            </a:r>
          </a:p>
          <a:p>
            <a:pPr lvl="2"/>
            <a:r>
              <a:rPr lang="en-US" dirty="0" smtClean="0"/>
              <a:t>Instead, they only concern about their quality of service</a:t>
            </a:r>
          </a:p>
          <a:p>
            <a:pPr lvl="1"/>
            <a:r>
              <a:rPr lang="en-US" dirty="0" smtClean="0"/>
              <a:t>Users do not want to own the physical infrastructure</a:t>
            </a:r>
          </a:p>
          <a:p>
            <a:pPr lvl="2"/>
            <a:r>
              <a:rPr lang="en-US" dirty="0" smtClean="0"/>
              <a:t>Instead, they only want to pay as many as they used</a:t>
            </a:r>
            <a:br>
              <a:rPr lang="en-US" dirty="0" smtClean="0"/>
            </a:br>
            <a:endParaRPr lang="en-US" dirty="0" smtClean="0"/>
          </a:p>
          <a:p>
            <a:r>
              <a:rPr lang="en-US" dirty="0" smtClean="0"/>
              <a:t>What dose user really care ?</a:t>
            </a:r>
          </a:p>
          <a:p>
            <a:pPr lvl="1"/>
            <a:r>
              <a:rPr lang="en-US" dirty="0" smtClean="0"/>
              <a:t>They only care about their “Service”</a:t>
            </a:r>
          </a:p>
        </p:txBody>
      </p:sp>
      <p:grpSp>
        <p:nvGrpSpPr>
          <p:cNvPr id="4" name="Group 3"/>
          <p:cNvGrpSpPr/>
          <p:nvPr/>
        </p:nvGrpSpPr>
        <p:grpSpPr>
          <a:xfrm>
            <a:off x="228600" y="228600"/>
            <a:ext cx="1198858" cy="1198858"/>
            <a:chOff x="3515370" y="1834641"/>
            <a:chExt cx="1198858" cy="1198858"/>
          </a:xfrm>
          <a:scene3d>
            <a:camera prst="orthographicFront"/>
            <a:lightRig rig="flat" dir="t"/>
          </a:scene3d>
        </p:grpSpPr>
        <p:sp>
          <p:nvSpPr>
            <p:cNvPr id="5" name="Oval 4"/>
            <p:cNvSpPr/>
            <p:nvPr/>
          </p:nvSpPr>
          <p:spPr>
            <a:xfrm>
              <a:off x="3515370" y="1834641"/>
              <a:ext cx="1198858" cy="1198858"/>
            </a:xfrm>
            <a:prstGeom prst="ellipse">
              <a:avLst/>
            </a:prstGeom>
            <a:gradFill rotWithShape="0">
              <a:gsLst>
                <a:gs pos="0">
                  <a:schemeClr val="accent2">
                    <a:lumMod val="50000"/>
                  </a:schemeClr>
                </a:gs>
                <a:gs pos="80000">
                  <a:schemeClr val="accent2">
                    <a:lumMod val="75000"/>
                  </a:schemeClr>
                </a:gs>
                <a:gs pos="100000">
                  <a:schemeClr val="accent2">
                    <a:lumMod val="75000"/>
                  </a:schemeClr>
                </a:gs>
              </a:gsLst>
            </a:gradFill>
            <a:sp3d prstMaterial="plastic">
              <a:bevelT w="120900" h="88900"/>
              <a:bevelB w="88900" h="31750" prst="angle"/>
            </a:sp3d>
          </p:spPr>
          <p:style>
            <a:lnRef idx="0">
              <a:schemeClr val="lt1">
                <a:hueOff val="0"/>
                <a:satOff val="0"/>
                <a:lumOff val="0"/>
                <a:alphaOff val="0"/>
              </a:schemeClr>
            </a:lnRef>
            <a:fillRef idx="3">
              <a:scrgbClr r="0" g="0" b="0"/>
            </a:fillRef>
            <a:effectRef idx="2">
              <a:schemeClr val="accent1">
                <a:shade val="60000"/>
                <a:hueOff val="0"/>
                <a:satOff val="0"/>
                <a:lumOff val="0"/>
                <a:alphaOff val="0"/>
              </a:schemeClr>
            </a:effectRef>
            <a:fontRef idx="minor">
              <a:schemeClr val="lt1"/>
            </a:fontRef>
          </p:style>
        </p:sp>
        <p:sp>
          <p:nvSpPr>
            <p:cNvPr id="6" name="Oval 4"/>
            <p:cNvSpPr/>
            <p:nvPr/>
          </p:nvSpPr>
          <p:spPr>
            <a:xfrm>
              <a:off x="3690939" y="2010210"/>
              <a:ext cx="847720" cy="847720"/>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0" tIns="15240" rIns="0" bIns="15240" numCol="1" spcCol="1270" anchor="ctr" anchorCtr="0">
              <a:noAutofit/>
            </a:bodyPr>
            <a:lstStyle/>
            <a:p>
              <a:pPr lvl="0" algn="ctr" defTabSz="533400">
                <a:lnSpc>
                  <a:spcPct val="90000"/>
                </a:lnSpc>
                <a:spcBef>
                  <a:spcPct val="0"/>
                </a:spcBef>
                <a:spcAft>
                  <a:spcPct val="35000"/>
                </a:spcAft>
              </a:pPr>
              <a:r>
                <a:rPr lang="en-US" sz="1200" b="1" kern="1200" dirty="0" smtClean="0">
                  <a:latin typeface="Cambria" pitchFamily="18" charset="0"/>
                </a:rPr>
                <a:t>Utility Computing</a:t>
              </a:r>
              <a:br>
                <a:rPr lang="en-US" sz="1200" b="1" kern="1200" dirty="0" smtClean="0">
                  <a:latin typeface="Cambria" pitchFamily="18" charset="0"/>
                </a:rPr>
              </a:br>
              <a:r>
                <a:rPr lang="en-US" sz="400" b="1" kern="1200" dirty="0" smtClean="0">
                  <a:latin typeface="Cambria" pitchFamily="18" charset="0"/>
                </a:rPr>
                <a:t/>
              </a:r>
              <a:br>
                <a:rPr lang="en-US" sz="400" b="1" kern="1200" dirty="0" smtClean="0">
                  <a:latin typeface="Cambria" pitchFamily="18" charset="0"/>
                </a:rPr>
              </a:br>
              <a:r>
                <a:rPr lang="en-US" sz="1200" b="1" kern="1200" dirty="0" smtClean="0">
                  <a:latin typeface="Cambria" pitchFamily="18" charset="0"/>
                </a:rPr>
                <a:t>SOA + SLA</a:t>
              </a:r>
              <a:endParaRPr lang="en-US" sz="1200" b="1" kern="1200" dirty="0">
                <a:latin typeface="Cambria" pitchFamily="18" charset="0"/>
              </a:endParaRPr>
            </a:p>
          </p:txBody>
        </p:sp>
      </p:grpSp>
      <p:pic>
        <p:nvPicPr>
          <p:cNvPr id="8" name="Picture 7" descr="cloud_comp-resized-600.jpg"/>
          <p:cNvPicPr>
            <a:picLocks noChangeAspect="1"/>
          </p:cNvPicPr>
          <p:nvPr/>
        </p:nvPicPr>
        <p:blipFill>
          <a:blip r:embed="rId2" cstate="print"/>
          <a:srcRect t="10709" r="6631"/>
          <a:stretch>
            <a:fillRect/>
          </a:stretch>
        </p:blipFill>
        <p:spPr>
          <a:xfrm>
            <a:off x="5715000" y="4430207"/>
            <a:ext cx="3124200" cy="222776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05968312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descr="C:\Users\Andy\AppData\Local\Microsoft\Windows\Temporary Internet Files\Content.IE5\VM829XVI\MPj04028620000[1].jpg"/>
          <p:cNvPicPr>
            <a:picLocks noChangeAspect="1" noChangeArrowheads="1"/>
          </p:cNvPicPr>
          <p:nvPr/>
        </p:nvPicPr>
        <p:blipFill>
          <a:blip r:embed="rId2" cstate="print"/>
          <a:srcRect r="20366" b="11503"/>
          <a:stretch>
            <a:fillRect/>
          </a:stretch>
        </p:blipFill>
        <p:spPr bwMode="auto">
          <a:xfrm>
            <a:off x="76200" y="1981200"/>
            <a:ext cx="4705762" cy="4455999"/>
          </a:xfrm>
          <a:prstGeom prst="rect">
            <a:avLst/>
          </a:prstGeom>
          <a:noFill/>
        </p:spPr>
      </p:pic>
      <p:sp>
        <p:nvSpPr>
          <p:cNvPr id="2" name="Title 1"/>
          <p:cNvSpPr>
            <a:spLocks noGrp="1"/>
          </p:cNvSpPr>
          <p:nvPr>
            <p:ph type="title"/>
          </p:nvPr>
        </p:nvSpPr>
        <p:spPr>
          <a:xfrm>
            <a:off x="1752600" y="274638"/>
            <a:ext cx="6934200" cy="868362"/>
          </a:xfrm>
        </p:spPr>
        <p:txBody>
          <a:bodyPr/>
          <a:lstStyle/>
          <a:p>
            <a:r>
              <a:rPr lang="en-US" dirty="0" smtClean="0"/>
              <a:t>Utility Computing</a:t>
            </a:r>
            <a:endParaRPr lang="en-US" dirty="0"/>
          </a:p>
        </p:txBody>
      </p:sp>
      <p:sp>
        <p:nvSpPr>
          <p:cNvPr id="3" name="Content Placeholder 2"/>
          <p:cNvSpPr>
            <a:spLocks noGrp="1"/>
          </p:cNvSpPr>
          <p:nvPr>
            <p:ph idx="1"/>
          </p:nvPr>
        </p:nvSpPr>
        <p:spPr>
          <a:xfrm>
            <a:off x="2971800" y="1790701"/>
            <a:ext cx="6019800" cy="3276599"/>
          </a:xfrm>
        </p:spPr>
        <p:txBody>
          <a:bodyPr/>
          <a:lstStyle/>
          <a:p>
            <a:r>
              <a:rPr lang="en-US" dirty="0" smtClean="0"/>
              <a:t>One service provisioning model</a:t>
            </a:r>
          </a:p>
          <a:p>
            <a:pPr lvl="1"/>
            <a:r>
              <a:rPr lang="en-US" dirty="0" smtClean="0"/>
              <a:t>Service provider makes computing resources and infrastructure management available to the customer as needed, and charges them for specific usage rather than a flat rate.</a:t>
            </a:r>
          </a:p>
          <a:p>
            <a:pPr lvl="1"/>
            <a:r>
              <a:rPr lang="en-US" dirty="0" smtClean="0"/>
              <a:t>Like other types of on-demand computing , the utility model seeks to maximize the efficient use of resources and/or minimize associated costs.</a:t>
            </a:r>
            <a:endParaRPr lang="en-US" dirty="0"/>
          </a:p>
        </p:txBody>
      </p:sp>
      <p:grpSp>
        <p:nvGrpSpPr>
          <p:cNvPr id="4" name="Group 3"/>
          <p:cNvGrpSpPr/>
          <p:nvPr/>
        </p:nvGrpSpPr>
        <p:grpSpPr>
          <a:xfrm>
            <a:off x="228600" y="228600"/>
            <a:ext cx="1198858" cy="1198858"/>
            <a:chOff x="3515370" y="1834641"/>
            <a:chExt cx="1198858" cy="1198858"/>
          </a:xfrm>
          <a:scene3d>
            <a:camera prst="orthographicFront"/>
            <a:lightRig rig="flat" dir="t"/>
          </a:scene3d>
        </p:grpSpPr>
        <p:sp>
          <p:nvSpPr>
            <p:cNvPr id="5" name="Oval 4"/>
            <p:cNvSpPr/>
            <p:nvPr/>
          </p:nvSpPr>
          <p:spPr>
            <a:xfrm>
              <a:off x="3515370" y="1834641"/>
              <a:ext cx="1198858" cy="1198858"/>
            </a:xfrm>
            <a:prstGeom prst="ellipse">
              <a:avLst/>
            </a:prstGeom>
            <a:gradFill rotWithShape="0">
              <a:gsLst>
                <a:gs pos="0">
                  <a:schemeClr val="accent2">
                    <a:lumMod val="50000"/>
                  </a:schemeClr>
                </a:gs>
                <a:gs pos="80000">
                  <a:schemeClr val="accent2">
                    <a:lumMod val="75000"/>
                  </a:schemeClr>
                </a:gs>
                <a:gs pos="100000">
                  <a:schemeClr val="accent2">
                    <a:lumMod val="75000"/>
                  </a:schemeClr>
                </a:gs>
              </a:gsLst>
            </a:gradFill>
            <a:sp3d prstMaterial="plastic">
              <a:bevelT w="120900" h="88900"/>
              <a:bevelB w="88900" h="31750" prst="angle"/>
            </a:sp3d>
          </p:spPr>
          <p:style>
            <a:lnRef idx="0">
              <a:schemeClr val="lt1">
                <a:hueOff val="0"/>
                <a:satOff val="0"/>
                <a:lumOff val="0"/>
                <a:alphaOff val="0"/>
              </a:schemeClr>
            </a:lnRef>
            <a:fillRef idx="3">
              <a:scrgbClr r="0" g="0" b="0"/>
            </a:fillRef>
            <a:effectRef idx="2">
              <a:schemeClr val="accent1">
                <a:shade val="60000"/>
                <a:hueOff val="0"/>
                <a:satOff val="0"/>
                <a:lumOff val="0"/>
                <a:alphaOff val="0"/>
              </a:schemeClr>
            </a:effectRef>
            <a:fontRef idx="minor">
              <a:schemeClr val="lt1"/>
            </a:fontRef>
          </p:style>
        </p:sp>
        <p:sp>
          <p:nvSpPr>
            <p:cNvPr id="6" name="Oval 4"/>
            <p:cNvSpPr/>
            <p:nvPr/>
          </p:nvSpPr>
          <p:spPr>
            <a:xfrm>
              <a:off x="3690939" y="2010210"/>
              <a:ext cx="847720" cy="847720"/>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0" tIns="15240" rIns="0" bIns="15240" numCol="1" spcCol="1270" anchor="ctr" anchorCtr="0">
              <a:noAutofit/>
            </a:bodyPr>
            <a:lstStyle/>
            <a:p>
              <a:pPr lvl="0" algn="ctr" defTabSz="533400">
                <a:lnSpc>
                  <a:spcPct val="90000"/>
                </a:lnSpc>
                <a:spcBef>
                  <a:spcPct val="0"/>
                </a:spcBef>
                <a:spcAft>
                  <a:spcPct val="35000"/>
                </a:spcAft>
              </a:pPr>
              <a:r>
                <a:rPr lang="en-US" sz="1200" b="1" kern="1200" dirty="0" smtClean="0">
                  <a:latin typeface="Cambria" pitchFamily="18" charset="0"/>
                </a:rPr>
                <a:t>Utility Computing</a:t>
              </a:r>
              <a:br>
                <a:rPr lang="en-US" sz="1200" b="1" kern="1200" dirty="0" smtClean="0">
                  <a:latin typeface="Cambria" pitchFamily="18" charset="0"/>
                </a:rPr>
              </a:br>
              <a:r>
                <a:rPr lang="en-US" sz="400" b="1" kern="1200" dirty="0" smtClean="0">
                  <a:latin typeface="Cambria" pitchFamily="18" charset="0"/>
                </a:rPr>
                <a:t/>
              </a:r>
              <a:br>
                <a:rPr lang="en-US" sz="400" b="1" kern="1200" dirty="0" smtClean="0">
                  <a:latin typeface="Cambria" pitchFamily="18" charset="0"/>
                </a:rPr>
              </a:br>
              <a:r>
                <a:rPr lang="en-US" sz="1200" b="1" kern="1200" dirty="0" smtClean="0">
                  <a:latin typeface="Cambria" pitchFamily="18" charset="0"/>
                </a:rPr>
                <a:t>SOA + SLA</a:t>
              </a:r>
              <a:endParaRPr lang="en-US" sz="1200" b="1" kern="1200" dirty="0">
                <a:latin typeface="Cambria" pitchFamily="18" charset="0"/>
              </a:endParaRPr>
            </a:p>
          </p:txBody>
        </p:sp>
      </p:grpSp>
    </p:spTree>
    <p:extLst>
      <p:ext uri="{BB962C8B-B14F-4D97-AF65-F5344CB8AC3E}">
        <p14:creationId xmlns:p14="http://schemas.microsoft.com/office/powerpoint/2010/main" val="175691924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752600" y="274638"/>
            <a:ext cx="6934200" cy="868362"/>
          </a:xfrm>
        </p:spPr>
        <p:txBody>
          <a:bodyPr/>
          <a:lstStyle/>
          <a:p>
            <a:r>
              <a:rPr lang="en-US" dirty="0" smtClean="0"/>
              <a:t>What Is Service?</a:t>
            </a:r>
            <a:endParaRPr lang="en-US" dirty="0"/>
          </a:p>
        </p:txBody>
      </p:sp>
      <p:sp>
        <p:nvSpPr>
          <p:cNvPr id="3" name="Content Placeholder 2"/>
          <p:cNvSpPr>
            <a:spLocks noGrp="1"/>
          </p:cNvSpPr>
          <p:nvPr>
            <p:ph idx="1"/>
          </p:nvPr>
        </p:nvSpPr>
        <p:spPr>
          <a:xfrm>
            <a:off x="457200" y="1600201"/>
            <a:ext cx="8382000" cy="2895600"/>
          </a:xfrm>
        </p:spPr>
        <p:txBody>
          <a:bodyPr/>
          <a:lstStyle/>
          <a:p>
            <a:r>
              <a:rPr lang="en-US" dirty="0" smtClean="0"/>
              <a:t>Service is what you connect together using Web Services.</a:t>
            </a:r>
          </a:p>
          <a:p>
            <a:r>
              <a:rPr lang="en-US" dirty="0" smtClean="0"/>
              <a:t>Service is the endpoint of a connection.</a:t>
            </a:r>
          </a:p>
          <a:p>
            <a:r>
              <a:rPr lang="en-US" dirty="0" smtClean="0"/>
              <a:t>Functionalities of service :</a:t>
            </a:r>
          </a:p>
          <a:p>
            <a:pPr lvl="1"/>
            <a:r>
              <a:rPr lang="en-US" dirty="0" smtClean="0"/>
              <a:t>A service should be well-defined</a:t>
            </a:r>
          </a:p>
          <a:p>
            <a:pPr lvl="1"/>
            <a:r>
              <a:rPr lang="en-US" dirty="0" smtClean="0"/>
              <a:t>A service should be self-contained</a:t>
            </a:r>
          </a:p>
          <a:p>
            <a:pPr lvl="1"/>
            <a:r>
              <a:rPr lang="en-US" dirty="0" smtClean="0"/>
              <a:t>A service should not depend on the context or state of other services.</a:t>
            </a:r>
          </a:p>
          <a:p>
            <a:pPr lvl="1"/>
            <a:endParaRPr lang="en-US" dirty="0" smtClean="0"/>
          </a:p>
        </p:txBody>
      </p:sp>
      <p:grpSp>
        <p:nvGrpSpPr>
          <p:cNvPr id="4" name="Group 3"/>
          <p:cNvGrpSpPr/>
          <p:nvPr/>
        </p:nvGrpSpPr>
        <p:grpSpPr>
          <a:xfrm>
            <a:off x="228600" y="228600"/>
            <a:ext cx="1198858" cy="1198858"/>
            <a:chOff x="3515370" y="1834641"/>
            <a:chExt cx="1198858" cy="1198858"/>
          </a:xfrm>
          <a:scene3d>
            <a:camera prst="orthographicFront"/>
            <a:lightRig rig="flat" dir="t"/>
          </a:scene3d>
        </p:grpSpPr>
        <p:sp>
          <p:nvSpPr>
            <p:cNvPr id="5" name="Oval 4"/>
            <p:cNvSpPr/>
            <p:nvPr/>
          </p:nvSpPr>
          <p:spPr>
            <a:xfrm>
              <a:off x="3515370" y="1834641"/>
              <a:ext cx="1198858" cy="1198858"/>
            </a:xfrm>
            <a:prstGeom prst="ellipse">
              <a:avLst/>
            </a:prstGeom>
            <a:gradFill rotWithShape="0">
              <a:gsLst>
                <a:gs pos="0">
                  <a:schemeClr val="accent2">
                    <a:lumMod val="50000"/>
                  </a:schemeClr>
                </a:gs>
                <a:gs pos="80000">
                  <a:schemeClr val="accent2">
                    <a:lumMod val="75000"/>
                  </a:schemeClr>
                </a:gs>
                <a:gs pos="100000">
                  <a:schemeClr val="accent2">
                    <a:lumMod val="75000"/>
                  </a:schemeClr>
                </a:gs>
              </a:gsLst>
            </a:gradFill>
            <a:sp3d prstMaterial="plastic">
              <a:bevelT w="120900" h="88900"/>
              <a:bevelB w="88900" h="31750" prst="angle"/>
            </a:sp3d>
          </p:spPr>
          <p:style>
            <a:lnRef idx="0">
              <a:schemeClr val="lt1">
                <a:hueOff val="0"/>
                <a:satOff val="0"/>
                <a:lumOff val="0"/>
                <a:alphaOff val="0"/>
              </a:schemeClr>
            </a:lnRef>
            <a:fillRef idx="3">
              <a:scrgbClr r="0" g="0" b="0"/>
            </a:fillRef>
            <a:effectRef idx="2">
              <a:schemeClr val="accent1">
                <a:shade val="60000"/>
                <a:hueOff val="0"/>
                <a:satOff val="0"/>
                <a:lumOff val="0"/>
                <a:alphaOff val="0"/>
              </a:schemeClr>
            </a:effectRef>
            <a:fontRef idx="minor">
              <a:schemeClr val="lt1"/>
            </a:fontRef>
          </p:style>
        </p:sp>
        <p:sp>
          <p:nvSpPr>
            <p:cNvPr id="6" name="Oval 4"/>
            <p:cNvSpPr/>
            <p:nvPr/>
          </p:nvSpPr>
          <p:spPr>
            <a:xfrm>
              <a:off x="3690939" y="2010210"/>
              <a:ext cx="847720" cy="847720"/>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0" tIns="15240" rIns="0" bIns="15240" numCol="1" spcCol="1270" anchor="ctr" anchorCtr="0">
              <a:noAutofit/>
            </a:bodyPr>
            <a:lstStyle/>
            <a:p>
              <a:pPr lvl="0" algn="ctr" defTabSz="533400">
                <a:lnSpc>
                  <a:spcPct val="90000"/>
                </a:lnSpc>
                <a:spcBef>
                  <a:spcPct val="0"/>
                </a:spcBef>
                <a:spcAft>
                  <a:spcPct val="35000"/>
                </a:spcAft>
              </a:pPr>
              <a:r>
                <a:rPr lang="en-US" sz="1200" b="1" kern="1200" dirty="0" smtClean="0">
                  <a:latin typeface="Cambria" pitchFamily="18" charset="0"/>
                </a:rPr>
                <a:t>Utility Computing</a:t>
              </a:r>
              <a:br>
                <a:rPr lang="en-US" sz="1200" b="1" kern="1200" dirty="0" smtClean="0">
                  <a:latin typeface="Cambria" pitchFamily="18" charset="0"/>
                </a:rPr>
              </a:br>
              <a:r>
                <a:rPr lang="en-US" sz="400" b="1" kern="1200" dirty="0" smtClean="0">
                  <a:latin typeface="Cambria" pitchFamily="18" charset="0"/>
                </a:rPr>
                <a:t/>
              </a:r>
              <a:br>
                <a:rPr lang="en-US" sz="400" b="1" kern="1200" dirty="0" smtClean="0">
                  <a:latin typeface="Cambria" pitchFamily="18" charset="0"/>
                </a:rPr>
              </a:br>
              <a:r>
                <a:rPr lang="en-US" sz="1200" b="1" kern="1200" dirty="0" smtClean="0">
                  <a:latin typeface="Cambria" pitchFamily="18" charset="0"/>
                </a:rPr>
                <a:t>SOA + SLA</a:t>
              </a:r>
              <a:endParaRPr lang="en-US" sz="1200" b="1" kern="1200" dirty="0">
                <a:latin typeface="Cambria" pitchFamily="18" charset="0"/>
              </a:endParaRPr>
            </a:p>
          </p:txBody>
        </p:sp>
      </p:grpSp>
      <p:pic>
        <p:nvPicPr>
          <p:cNvPr id="70658" name="Picture 2" descr="http://www.gtseng.com/images/service_photo_e3mh.jpg"/>
          <p:cNvPicPr>
            <a:picLocks noChangeAspect="1" noChangeArrowheads="1"/>
          </p:cNvPicPr>
          <p:nvPr/>
        </p:nvPicPr>
        <p:blipFill>
          <a:blip r:embed="rId2" cstate="print"/>
          <a:srcRect t="11667" b="20000"/>
          <a:stretch>
            <a:fillRect/>
          </a:stretch>
        </p:blipFill>
        <p:spPr bwMode="auto">
          <a:xfrm>
            <a:off x="2345531" y="4191000"/>
            <a:ext cx="4452938" cy="228570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03625260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00200"/>
            <a:ext cx="8229600" cy="4525963"/>
          </a:xfrm>
        </p:spPr>
        <p:txBody>
          <a:bodyPr>
            <a:normAutofit/>
          </a:bodyPr>
          <a:lstStyle/>
          <a:p>
            <a:r>
              <a:rPr lang="en-US" dirty="0" smtClean="0"/>
              <a:t>Common characteristics among the notable cloud definition</a:t>
            </a:r>
            <a:endParaRPr lang="en-US" b="1" i="1" dirty="0" smtClean="0"/>
          </a:p>
          <a:p>
            <a:pPr lvl="1"/>
            <a:r>
              <a:rPr lang="en-US" dirty="0" smtClean="0"/>
              <a:t>Pay per use</a:t>
            </a:r>
          </a:p>
          <a:p>
            <a:pPr lvl="1"/>
            <a:r>
              <a:rPr lang="en-US" dirty="0" smtClean="0"/>
              <a:t>Elastic capacity and illusion of infinite resources</a:t>
            </a:r>
          </a:p>
          <a:p>
            <a:pPr lvl="1"/>
            <a:r>
              <a:rPr lang="en-US" dirty="0" smtClean="0"/>
              <a:t>Self service interface</a:t>
            </a:r>
          </a:p>
          <a:p>
            <a:pPr lvl="1"/>
            <a:r>
              <a:rPr lang="en-US" dirty="0" smtClean="0"/>
              <a:t>Resources that are abstracted or </a:t>
            </a:r>
            <a:r>
              <a:rPr lang="en-US" dirty="0" err="1" smtClean="0"/>
              <a:t>virtualised</a:t>
            </a:r>
            <a:endParaRPr lang="en-US" dirty="0" smtClean="0"/>
          </a:p>
        </p:txBody>
      </p:sp>
      <p:sp>
        <p:nvSpPr>
          <p:cNvPr id="2" name="Title 1"/>
          <p:cNvSpPr>
            <a:spLocks noGrp="1"/>
          </p:cNvSpPr>
          <p:nvPr>
            <p:ph type="title"/>
          </p:nvPr>
        </p:nvSpPr>
        <p:spPr/>
        <p:txBody>
          <a:bodyPr/>
          <a:lstStyle/>
          <a:p>
            <a:r>
              <a:rPr lang="en-US" dirty="0" smtClean="0"/>
              <a:t>Cloud Definitions</a:t>
            </a:r>
            <a:endParaRPr lang="en-US" dirty="0"/>
          </a:p>
        </p:txBody>
      </p:sp>
      <p:sp>
        <p:nvSpPr>
          <p:cNvPr id="4" name="Rectangle 3"/>
          <p:cNvSpPr/>
          <p:nvPr/>
        </p:nvSpPr>
        <p:spPr>
          <a:xfrm>
            <a:off x="457200" y="4343400"/>
            <a:ext cx="8534400" cy="2862322"/>
          </a:xfrm>
          <a:prstGeom prst="rect">
            <a:avLst/>
          </a:prstGeom>
        </p:spPr>
        <p:txBody>
          <a:bodyPr wrap="square">
            <a:spAutoFit/>
          </a:bodyPr>
          <a:lstStyle/>
          <a:p>
            <a:pPr algn="just"/>
            <a:r>
              <a:rPr lang="en-US" b="1" dirty="0" smtClean="0">
                <a:solidFill>
                  <a:srgbClr val="222222"/>
                </a:solidFill>
                <a:latin typeface="arial" panose="020B0604020202020204" pitchFamily="34" charset="0"/>
              </a:rPr>
              <a:t>Elasticity</a:t>
            </a:r>
            <a:r>
              <a:rPr lang="en-US" dirty="0">
                <a:solidFill>
                  <a:srgbClr val="222222"/>
                </a:solidFill>
                <a:latin typeface="arial" panose="020B0604020202020204" pitchFamily="34" charset="0"/>
              </a:rPr>
              <a:t> is defined as "the degree to which a system is able to adapt to workload changes by provisioning and de-provisioning resources in an autonomic manner, such that at each point in time the available resources match the current demand as closely as </a:t>
            </a:r>
            <a:r>
              <a:rPr lang="en-US" dirty="0" smtClean="0">
                <a:solidFill>
                  <a:srgbClr val="222222"/>
                </a:solidFill>
                <a:latin typeface="arial" panose="020B0604020202020204" pitchFamily="34" charset="0"/>
              </a:rPr>
              <a:t>possible“</a:t>
            </a:r>
          </a:p>
          <a:p>
            <a:pPr algn="just"/>
            <a:r>
              <a:rPr lang="en-US" b="1" dirty="0"/>
              <a:t>Self-service</a:t>
            </a:r>
            <a:r>
              <a:rPr lang="en-US" dirty="0"/>
              <a:t> means that the consumer performs all the actions needed to acquire the service himself/herself, instead of going through an IT department, for example. The consumer’s request is then automatically processed by the cloud infrastructure, without human intervention on the provider’s side.</a:t>
            </a:r>
          </a:p>
          <a:p>
            <a:pPr algn="just"/>
            <a:endParaRPr lang="en-US" dirty="0" smtClean="0">
              <a:solidFill>
                <a:srgbClr val="222222"/>
              </a:solidFill>
              <a:latin typeface="arial" panose="020B0604020202020204" pitchFamily="34" charset="0"/>
            </a:endParaRPr>
          </a:p>
          <a:p>
            <a:pPr algn="just"/>
            <a:endParaRPr lang="en-US" dirty="0">
              <a:solidFill>
                <a:srgbClr val="222222"/>
              </a:solidFill>
              <a:latin typeface="arial" panose="020B0604020202020204" pitchFamily="34" charset="0"/>
            </a:endParaRPr>
          </a:p>
        </p:txBody>
      </p:sp>
    </p:spTree>
    <p:extLst>
      <p:ext uri="{BB962C8B-B14F-4D97-AF65-F5344CB8AC3E}">
        <p14:creationId xmlns:p14="http://schemas.microsoft.com/office/powerpoint/2010/main" val="2732936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3">
                                            <p:txEl>
                                              <p:pRg st="0" end="0"/>
                                            </p:txEl>
                                          </p:spTgt>
                                        </p:tgtEl>
                                      </p:cBhvr>
                                    </p:animEffect>
                                    <p:set>
                                      <p:cBhvr>
                                        <p:cTn id="7" dur="1" fill="hold">
                                          <p:stCondLst>
                                            <p:cond delay="499"/>
                                          </p:stCondLst>
                                        </p:cTn>
                                        <p:tgtEl>
                                          <p:spTgt spid="3">
                                            <p:txEl>
                                              <p:pRg st="0" end="0"/>
                                            </p:txEl>
                                          </p:spTgt>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3">
                                            <p:txEl>
                                              <p:pRg st="1" end="1"/>
                                            </p:txEl>
                                          </p:spTgt>
                                        </p:tgtEl>
                                      </p:cBhvr>
                                    </p:animEffect>
                                    <p:set>
                                      <p:cBhvr>
                                        <p:cTn id="10" dur="1" fill="hold">
                                          <p:stCondLst>
                                            <p:cond delay="499"/>
                                          </p:stCondLst>
                                        </p:cTn>
                                        <p:tgtEl>
                                          <p:spTgt spid="3">
                                            <p:txEl>
                                              <p:pRg st="1" end="1"/>
                                            </p:txEl>
                                          </p:spTgt>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3">
                                            <p:txEl>
                                              <p:pRg st="2" end="2"/>
                                            </p:txEl>
                                          </p:spTgt>
                                        </p:tgtEl>
                                      </p:cBhvr>
                                    </p:animEffect>
                                    <p:set>
                                      <p:cBhvr>
                                        <p:cTn id="13" dur="1" fill="hold">
                                          <p:stCondLst>
                                            <p:cond delay="499"/>
                                          </p:stCondLst>
                                        </p:cTn>
                                        <p:tgtEl>
                                          <p:spTgt spid="3">
                                            <p:txEl>
                                              <p:pRg st="2" end="2"/>
                                            </p:txEl>
                                          </p:spTgt>
                                        </p:tgtEl>
                                        <p:attrNameLst>
                                          <p:attrName>style.visibility</p:attrName>
                                        </p:attrNameLst>
                                      </p:cBhvr>
                                      <p:to>
                                        <p:strVal val="hidden"/>
                                      </p:to>
                                    </p:set>
                                  </p:childTnLst>
                                </p:cTn>
                              </p:par>
                              <p:par>
                                <p:cTn id="14" presetID="10" presetClass="exit" presetSubtype="0" fill="hold" grpId="0" nodeType="withEffect">
                                  <p:stCondLst>
                                    <p:cond delay="0"/>
                                  </p:stCondLst>
                                  <p:childTnLst>
                                    <p:animEffect transition="out" filter="fade">
                                      <p:cBhvr>
                                        <p:cTn id="15" dur="500"/>
                                        <p:tgtEl>
                                          <p:spTgt spid="3">
                                            <p:txEl>
                                              <p:pRg st="3" end="3"/>
                                            </p:txEl>
                                          </p:spTgt>
                                        </p:tgtEl>
                                      </p:cBhvr>
                                    </p:animEffect>
                                    <p:set>
                                      <p:cBhvr>
                                        <p:cTn id="16" dur="1" fill="hold">
                                          <p:stCondLst>
                                            <p:cond delay="499"/>
                                          </p:stCondLst>
                                        </p:cTn>
                                        <p:tgtEl>
                                          <p:spTgt spid="3">
                                            <p:txEl>
                                              <p:pRg st="3" end="3"/>
                                            </p:txEl>
                                          </p:spTgt>
                                        </p:tgtEl>
                                        <p:attrNameLst>
                                          <p:attrName>style.visibility</p:attrName>
                                        </p:attrNameLst>
                                      </p:cBhvr>
                                      <p:to>
                                        <p:strVal val="hidden"/>
                                      </p:to>
                                    </p:set>
                                  </p:childTnLst>
                                </p:cTn>
                              </p:par>
                              <p:par>
                                <p:cTn id="17" presetID="10" presetClass="exit" presetSubtype="0" fill="hold" grpId="0" nodeType="withEffect">
                                  <p:stCondLst>
                                    <p:cond delay="0"/>
                                  </p:stCondLst>
                                  <p:childTnLst>
                                    <p:animEffect transition="out" filter="fade">
                                      <p:cBhvr>
                                        <p:cTn id="18" dur="500"/>
                                        <p:tgtEl>
                                          <p:spTgt spid="3">
                                            <p:txEl>
                                              <p:pRg st="4" end="4"/>
                                            </p:txEl>
                                          </p:spTgt>
                                        </p:tgtEl>
                                      </p:cBhvr>
                                    </p:animEffect>
                                    <p:set>
                                      <p:cBhvr>
                                        <p:cTn id="19" dur="1" fill="hold">
                                          <p:stCondLst>
                                            <p:cond delay="499"/>
                                          </p:stCondLst>
                                        </p:cTn>
                                        <p:tgtEl>
                                          <p:spTgt spid="3">
                                            <p:txEl>
                                              <p:pRg st="4" end="4"/>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752600" y="274638"/>
            <a:ext cx="6934200" cy="868362"/>
          </a:xfrm>
        </p:spPr>
        <p:txBody>
          <a:bodyPr/>
          <a:lstStyle/>
          <a:p>
            <a:r>
              <a:rPr lang="en-US" dirty="0" smtClean="0"/>
              <a:t>What Is Web Service?</a:t>
            </a:r>
            <a:endParaRPr lang="en-US" dirty="0"/>
          </a:p>
        </p:txBody>
      </p:sp>
      <p:sp>
        <p:nvSpPr>
          <p:cNvPr id="3" name="Content Placeholder 2"/>
          <p:cNvSpPr>
            <a:spLocks noGrp="1"/>
          </p:cNvSpPr>
          <p:nvPr>
            <p:ph idx="1"/>
          </p:nvPr>
        </p:nvSpPr>
        <p:spPr>
          <a:xfrm>
            <a:off x="457200" y="1600200"/>
            <a:ext cx="8229600" cy="5029200"/>
          </a:xfrm>
        </p:spPr>
        <p:txBody>
          <a:bodyPr>
            <a:noAutofit/>
          </a:bodyPr>
          <a:lstStyle/>
          <a:p>
            <a:r>
              <a:rPr lang="en-US" dirty="0" smtClean="0"/>
              <a:t>Definition :</a:t>
            </a:r>
          </a:p>
          <a:p>
            <a:pPr lvl="1"/>
            <a:r>
              <a:rPr lang="en-US" dirty="0" smtClean="0"/>
              <a:t>Web service is self-describing and stateless modules that perform discrete units of work and are available over the network</a:t>
            </a:r>
          </a:p>
          <a:p>
            <a:pPr marL="457200" lvl="1" indent="0">
              <a:buNone/>
            </a:pPr>
            <a:r>
              <a:rPr lang="en-US" dirty="0" smtClean="0"/>
              <a:t/>
            </a:r>
            <a:br>
              <a:rPr lang="en-US" dirty="0" smtClean="0"/>
            </a:br>
            <a:endParaRPr lang="en-US" dirty="0" smtClean="0"/>
          </a:p>
          <a:p>
            <a:r>
              <a:rPr lang="en-US" dirty="0" smtClean="0"/>
              <a:t>Web Services Description Language (WSDL) :</a:t>
            </a:r>
          </a:p>
          <a:p>
            <a:pPr lvl="1"/>
            <a:r>
              <a:rPr lang="en-US" dirty="0" smtClean="0"/>
              <a:t>Expressed in XML which include both data type and messages</a:t>
            </a:r>
          </a:p>
          <a:p>
            <a:pPr lvl="1"/>
            <a:r>
              <a:rPr lang="en-US" dirty="0" smtClean="0"/>
              <a:t>Four types of operations :</a:t>
            </a:r>
          </a:p>
          <a:p>
            <a:pPr lvl="2"/>
            <a:r>
              <a:rPr lang="en-US" dirty="0" smtClean="0"/>
              <a:t>One-way - Messages sent without a reply required</a:t>
            </a:r>
          </a:p>
          <a:p>
            <a:pPr lvl="2"/>
            <a:r>
              <a:rPr lang="en-US" dirty="0" smtClean="0"/>
              <a:t>Request &amp; response - Sending and replying messages</a:t>
            </a:r>
          </a:p>
          <a:p>
            <a:pPr lvl="2"/>
            <a:r>
              <a:rPr lang="en-US" dirty="0" smtClean="0"/>
              <a:t>Solicit response - A request for a response</a:t>
            </a:r>
          </a:p>
          <a:p>
            <a:pPr lvl="2"/>
            <a:r>
              <a:rPr lang="en-US" dirty="0" smtClean="0"/>
              <a:t>Notification - Messages sent to multiple receivers</a:t>
            </a:r>
          </a:p>
        </p:txBody>
      </p:sp>
      <p:grpSp>
        <p:nvGrpSpPr>
          <p:cNvPr id="4" name="Group 3"/>
          <p:cNvGrpSpPr/>
          <p:nvPr/>
        </p:nvGrpSpPr>
        <p:grpSpPr>
          <a:xfrm>
            <a:off x="228600" y="228600"/>
            <a:ext cx="1198858" cy="1198858"/>
            <a:chOff x="3515370" y="1834641"/>
            <a:chExt cx="1198858" cy="1198858"/>
          </a:xfrm>
          <a:scene3d>
            <a:camera prst="orthographicFront"/>
            <a:lightRig rig="flat" dir="t"/>
          </a:scene3d>
        </p:grpSpPr>
        <p:sp>
          <p:nvSpPr>
            <p:cNvPr id="5" name="Oval 4"/>
            <p:cNvSpPr/>
            <p:nvPr/>
          </p:nvSpPr>
          <p:spPr>
            <a:xfrm>
              <a:off x="3515370" y="1834641"/>
              <a:ext cx="1198858" cy="1198858"/>
            </a:xfrm>
            <a:prstGeom prst="ellipse">
              <a:avLst/>
            </a:prstGeom>
            <a:gradFill rotWithShape="0">
              <a:gsLst>
                <a:gs pos="0">
                  <a:schemeClr val="accent2">
                    <a:lumMod val="50000"/>
                  </a:schemeClr>
                </a:gs>
                <a:gs pos="80000">
                  <a:schemeClr val="accent2">
                    <a:lumMod val="75000"/>
                  </a:schemeClr>
                </a:gs>
                <a:gs pos="100000">
                  <a:schemeClr val="accent2">
                    <a:lumMod val="75000"/>
                  </a:schemeClr>
                </a:gs>
              </a:gsLst>
            </a:gradFill>
            <a:sp3d prstMaterial="plastic">
              <a:bevelT w="120900" h="88900"/>
              <a:bevelB w="88900" h="31750" prst="angle"/>
            </a:sp3d>
          </p:spPr>
          <p:style>
            <a:lnRef idx="0">
              <a:schemeClr val="lt1">
                <a:hueOff val="0"/>
                <a:satOff val="0"/>
                <a:lumOff val="0"/>
                <a:alphaOff val="0"/>
              </a:schemeClr>
            </a:lnRef>
            <a:fillRef idx="3">
              <a:scrgbClr r="0" g="0" b="0"/>
            </a:fillRef>
            <a:effectRef idx="2">
              <a:schemeClr val="accent1">
                <a:shade val="60000"/>
                <a:hueOff val="0"/>
                <a:satOff val="0"/>
                <a:lumOff val="0"/>
                <a:alphaOff val="0"/>
              </a:schemeClr>
            </a:effectRef>
            <a:fontRef idx="minor">
              <a:schemeClr val="lt1"/>
            </a:fontRef>
          </p:style>
        </p:sp>
        <p:sp>
          <p:nvSpPr>
            <p:cNvPr id="6" name="Oval 4"/>
            <p:cNvSpPr/>
            <p:nvPr/>
          </p:nvSpPr>
          <p:spPr>
            <a:xfrm>
              <a:off x="3690939" y="2010210"/>
              <a:ext cx="847720" cy="847720"/>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0" tIns="15240" rIns="0" bIns="15240" numCol="1" spcCol="1270" anchor="ctr" anchorCtr="0">
              <a:noAutofit/>
            </a:bodyPr>
            <a:lstStyle/>
            <a:p>
              <a:pPr lvl="0" algn="ctr" defTabSz="533400">
                <a:lnSpc>
                  <a:spcPct val="90000"/>
                </a:lnSpc>
                <a:spcBef>
                  <a:spcPct val="0"/>
                </a:spcBef>
                <a:spcAft>
                  <a:spcPct val="35000"/>
                </a:spcAft>
              </a:pPr>
              <a:r>
                <a:rPr lang="en-US" sz="1200" b="1" kern="1200" dirty="0" smtClean="0">
                  <a:latin typeface="Cambria" pitchFamily="18" charset="0"/>
                </a:rPr>
                <a:t>Utility Computing</a:t>
              </a:r>
              <a:br>
                <a:rPr lang="en-US" sz="1200" b="1" kern="1200" dirty="0" smtClean="0">
                  <a:latin typeface="Cambria" pitchFamily="18" charset="0"/>
                </a:rPr>
              </a:br>
              <a:r>
                <a:rPr lang="en-US" sz="400" b="1" kern="1200" dirty="0" smtClean="0">
                  <a:latin typeface="Cambria" pitchFamily="18" charset="0"/>
                </a:rPr>
                <a:t/>
              </a:r>
              <a:br>
                <a:rPr lang="en-US" sz="400" b="1" kern="1200" dirty="0" smtClean="0">
                  <a:latin typeface="Cambria" pitchFamily="18" charset="0"/>
                </a:rPr>
              </a:br>
              <a:r>
                <a:rPr lang="en-US" sz="1200" b="1" kern="1200" dirty="0" smtClean="0">
                  <a:latin typeface="Cambria" pitchFamily="18" charset="0"/>
                </a:rPr>
                <a:t>SOA + SLA</a:t>
              </a:r>
              <a:endParaRPr lang="en-US" sz="1200" b="1" kern="1200" dirty="0">
                <a:latin typeface="Cambria" pitchFamily="18" charset="0"/>
              </a:endParaRPr>
            </a:p>
          </p:txBody>
        </p:sp>
      </p:grpSp>
    </p:spTree>
    <p:extLst>
      <p:ext uri="{BB962C8B-B14F-4D97-AF65-F5344CB8AC3E}">
        <p14:creationId xmlns:p14="http://schemas.microsoft.com/office/powerpoint/2010/main" val="41146678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219200" y="274638"/>
            <a:ext cx="7467600" cy="868362"/>
          </a:xfrm>
        </p:spPr>
        <p:txBody>
          <a:bodyPr>
            <a:normAutofit/>
          </a:bodyPr>
          <a:lstStyle/>
          <a:p>
            <a:r>
              <a:rPr lang="en-US" dirty="0" smtClean="0"/>
              <a:t>Service Oriented Architecture</a:t>
            </a:r>
            <a:endParaRPr lang="en-US" dirty="0"/>
          </a:p>
        </p:txBody>
      </p:sp>
      <p:sp>
        <p:nvSpPr>
          <p:cNvPr id="3" name="Content Placeholder 2"/>
          <p:cNvSpPr>
            <a:spLocks noGrp="1"/>
          </p:cNvSpPr>
          <p:nvPr>
            <p:ph idx="1"/>
          </p:nvPr>
        </p:nvSpPr>
        <p:spPr>
          <a:xfrm>
            <a:off x="457200" y="1600201"/>
            <a:ext cx="8382000" cy="3810000"/>
          </a:xfrm>
        </p:spPr>
        <p:txBody>
          <a:bodyPr/>
          <a:lstStyle/>
          <a:p>
            <a:r>
              <a:rPr lang="en-US" dirty="0" smtClean="0"/>
              <a:t>Definition</a:t>
            </a:r>
          </a:p>
          <a:p>
            <a:pPr lvl="1"/>
            <a:r>
              <a:rPr lang="en-US" dirty="0" smtClean="0"/>
              <a:t>Service Oriented Architecture (SOA) is essentially a collection of services which communicate with each other</a:t>
            </a:r>
          </a:p>
          <a:p>
            <a:pPr lvl="1"/>
            <a:r>
              <a:rPr lang="en-US" dirty="0" smtClean="0"/>
              <a:t>Contain a flexible set of design principles used during the phases of systems development and integration</a:t>
            </a:r>
          </a:p>
          <a:p>
            <a:pPr lvl="1"/>
            <a:r>
              <a:rPr lang="en-US" dirty="0" smtClean="0"/>
              <a:t>Provide a loosely-integrated suite of services that can be used within multiple business domains</a:t>
            </a:r>
          </a:p>
          <a:p>
            <a:r>
              <a:rPr lang="en-US" dirty="0" smtClean="0"/>
              <a:t>Approach</a:t>
            </a:r>
          </a:p>
          <a:p>
            <a:pPr lvl="1"/>
            <a:r>
              <a:rPr lang="en-US" dirty="0" smtClean="0"/>
              <a:t>Usually implemented by Web Service model</a:t>
            </a:r>
          </a:p>
        </p:txBody>
      </p:sp>
      <p:grpSp>
        <p:nvGrpSpPr>
          <p:cNvPr id="4" name="Group 3"/>
          <p:cNvGrpSpPr/>
          <p:nvPr/>
        </p:nvGrpSpPr>
        <p:grpSpPr>
          <a:xfrm>
            <a:off x="228600" y="228600"/>
            <a:ext cx="1198858" cy="1198858"/>
            <a:chOff x="3515370" y="1834641"/>
            <a:chExt cx="1198858" cy="1198858"/>
          </a:xfrm>
          <a:scene3d>
            <a:camera prst="orthographicFront"/>
            <a:lightRig rig="flat" dir="t"/>
          </a:scene3d>
        </p:grpSpPr>
        <p:sp>
          <p:nvSpPr>
            <p:cNvPr id="5" name="Oval 4"/>
            <p:cNvSpPr/>
            <p:nvPr/>
          </p:nvSpPr>
          <p:spPr>
            <a:xfrm>
              <a:off x="3515370" y="1834641"/>
              <a:ext cx="1198858" cy="1198858"/>
            </a:xfrm>
            <a:prstGeom prst="ellipse">
              <a:avLst/>
            </a:prstGeom>
            <a:gradFill rotWithShape="0">
              <a:gsLst>
                <a:gs pos="0">
                  <a:schemeClr val="accent2">
                    <a:lumMod val="50000"/>
                  </a:schemeClr>
                </a:gs>
                <a:gs pos="80000">
                  <a:schemeClr val="accent2">
                    <a:lumMod val="75000"/>
                  </a:schemeClr>
                </a:gs>
                <a:gs pos="100000">
                  <a:schemeClr val="accent2">
                    <a:lumMod val="75000"/>
                  </a:schemeClr>
                </a:gs>
              </a:gsLst>
            </a:gradFill>
            <a:sp3d prstMaterial="plastic">
              <a:bevelT w="120900" h="88900"/>
              <a:bevelB w="88900" h="31750" prst="angle"/>
            </a:sp3d>
          </p:spPr>
          <p:style>
            <a:lnRef idx="0">
              <a:schemeClr val="lt1">
                <a:hueOff val="0"/>
                <a:satOff val="0"/>
                <a:lumOff val="0"/>
                <a:alphaOff val="0"/>
              </a:schemeClr>
            </a:lnRef>
            <a:fillRef idx="3">
              <a:scrgbClr r="0" g="0" b="0"/>
            </a:fillRef>
            <a:effectRef idx="2">
              <a:schemeClr val="accent1">
                <a:shade val="60000"/>
                <a:hueOff val="0"/>
                <a:satOff val="0"/>
                <a:lumOff val="0"/>
                <a:alphaOff val="0"/>
              </a:schemeClr>
            </a:effectRef>
            <a:fontRef idx="minor">
              <a:schemeClr val="lt1"/>
            </a:fontRef>
          </p:style>
        </p:sp>
        <p:sp>
          <p:nvSpPr>
            <p:cNvPr id="6" name="Oval 4"/>
            <p:cNvSpPr/>
            <p:nvPr/>
          </p:nvSpPr>
          <p:spPr>
            <a:xfrm>
              <a:off x="3690939" y="2010210"/>
              <a:ext cx="847720" cy="847720"/>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0" tIns="15240" rIns="0" bIns="15240" numCol="1" spcCol="1270" anchor="ctr" anchorCtr="0">
              <a:noAutofit/>
            </a:bodyPr>
            <a:lstStyle/>
            <a:p>
              <a:pPr lvl="0" algn="ctr" defTabSz="533400">
                <a:lnSpc>
                  <a:spcPct val="90000"/>
                </a:lnSpc>
                <a:spcBef>
                  <a:spcPct val="0"/>
                </a:spcBef>
                <a:spcAft>
                  <a:spcPct val="35000"/>
                </a:spcAft>
              </a:pPr>
              <a:r>
                <a:rPr lang="en-US" sz="1200" b="1" kern="1200" dirty="0" smtClean="0">
                  <a:latin typeface="Cambria" pitchFamily="18" charset="0"/>
                </a:rPr>
                <a:t>Utility Computing</a:t>
              </a:r>
              <a:br>
                <a:rPr lang="en-US" sz="1200" b="1" kern="1200" dirty="0" smtClean="0">
                  <a:latin typeface="Cambria" pitchFamily="18" charset="0"/>
                </a:rPr>
              </a:br>
              <a:r>
                <a:rPr lang="en-US" sz="400" b="1" kern="1200" dirty="0" smtClean="0">
                  <a:latin typeface="Cambria" pitchFamily="18" charset="0"/>
                </a:rPr>
                <a:t/>
              </a:r>
              <a:br>
                <a:rPr lang="en-US" sz="400" b="1" kern="1200" dirty="0" smtClean="0">
                  <a:latin typeface="Cambria" pitchFamily="18" charset="0"/>
                </a:rPr>
              </a:br>
              <a:r>
                <a:rPr lang="en-US" sz="1200" b="1" kern="1200" dirty="0" smtClean="0">
                  <a:latin typeface="Cambria" pitchFamily="18" charset="0"/>
                </a:rPr>
                <a:t>SOA + SLA</a:t>
              </a:r>
              <a:endParaRPr lang="en-US" sz="1200" b="1" kern="1200" dirty="0">
                <a:latin typeface="Cambria" pitchFamily="18" charset="0"/>
              </a:endParaRPr>
            </a:p>
          </p:txBody>
        </p:sp>
      </p:grpSp>
      <p:pic>
        <p:nvPicPr>
          <p:cNvPr id="10" name="Picture 9" descr="service-oriented_architecture_basics.jpg"/>
          <p:cNvPicPr>
            <a:picLocks noChangeAspect="1"/>
          </p:cNvPicPr>
          <p:nvPr/>
        </p:nvPicPr>
        <p:blipFill>
          <a:blip r:embed="rId2" cstate="print"/>
          <a:stretch>
            <a:fillRect/>
          </a:stretch>
        </p:blipFill>
        <p:spPr>
          <a:xfrm>
            <a:off x="1473679" y="5105400"/>
            <a:ext cx="6832121" cy="1371600"/>
          </a:xfrm>
          <a:prstGeom prst="rect">
            <a:avLst/>
          </a:prstGeom>
        </p:spPr>
      </p:pic>
    </p:spTree>
    <p:extLst>
      <p:ext uri="{BB962C8B-B14F-4D97-AF65-F5344CB8AC3E}">
        <p14:creationId xmlns:p14="http://schemas.microsoft.com/office/powerpoint/2010/main" val="65108755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6802" name="Picture 2" descr="http://www.nanophase.com/UserFiles/image/Web%20-%20Quality%201.jpg"/>
          <p:cNvPicPr>
            <a:picLocks noChangeAspect="1" noChangeArrowheads="1"/>
          </p:cNvPicPr>
          <p:nvPr/>
        </p:nvPicPr>
        <p:blipFill>
          <a:blip r:embed="rId2" cstate="print"/>
          <a:srcRect/>
          <a:stretch>
            <a:fillRect/>
          </a:stretch>
        </p:blipFill>
        <p:spPr bwMode="auto">
          <a:xfrm>
            <a:off x="5583485" y="3270913"/>
            <a:ext cx="3560515" cy="3587087"/>
          </a:xfrm>
          <a:prstGeom prst="roundRect">
            <a:avLst>
              <a:gd name="adj" fmla="val 19358"/>
            </a:avLst>
          </a:prstGeom>
          <a:noFill/>
          <a:effectLst>
            <a:softEdge rad="317500"/>
          </a:effectLst>
        </p:spPr>
      </p:pic>
      <p:sp>
        <p:nvSpPr>
          <p:cNvPr id="2" name="Title 1"/>
          <p:cNvSpPr>
            <a:spLocks noGrp="1"/>
          </p:cNvSpPr>
          <p:nvPr>
            <p:ph type="title"/>
          </p:nvPr>
        </p:nvSpPr>
        <p:spPr>
          <a:xfrm>
            <a:off x="1752600" y="274638"/>
            <a:ext cx="6934200" cy="868362"/>
          </a:xfrm>
        </p:spPr>
        <p:txBody>
          <a:bodyPr/>
          <a:lstStyle/>
          <a:p>
            <a:r>
              <a:rPr lang="en-US" dirty="0" smtClean="0"/>
              <a:t>Quality Of Service</a:t>
            </a:r>
            <a:endParaRPr lang="en-US" dirty="0"/>
          </a:p>
        </p:txBody>
      </p:sp>
      <p:sp>
        <p:nvSpPr>
          <p:cNvPr id="3" name="Content Placeholder 2"/>
          <p:cNvSpPr>
            <a:spLocks noGrp="1"/>
          </p:cNvSpPr>
          <p:nvPr>
            <p:ph idx="1"/>
          </p:nvPr>
        </p:nvSpPr>
        <p:spPr>
          <a:xfrm>
            <a:off x="457200" y="1600201"/>
            <a:ext cx="8229600" cy="3429000"/>
          </a:xfrm>
        </p:spPr>
        <p:txBody>
          <a:bodyPr/>
          <a:lstStyle/>
          <a:p>
            <a:r>
              <a:rPr lang="en-US" dirty="0" smtClean="0"/>
              <a:t>Original definition</a:t>
            </a:r>
          </a:p>
          <a:p>
            <a:pPr lvl="1"/>
            <a:r>
              <a:rPr lang="en-US" dirty="0" smtClean="0"/>
              <a:t>Quality of Service (</a:t>
            </a:r>
            <a:r>
              <a:rPr lang="en-US" dirty="0" err="1" smtClean="0"/>
              <a:t>QoS</a:t>
            </a:r>
            <a:r>
              <a:rPr lang="en-US" dirty="0" smtClean="0"/>
              <a:t>) is a set of technologies for managing network traffic in a cost effective manner to enhance user experiences for home and enterprise environments. </a:t>
            </a:r>
            <a:br>
              <a:rPr lang="en-US" dirty="0" smtClean="0"/>
            </a:br>
            <a:endParaRPr lang="en-US" dirty="0" smtClean="0"/>
          </a:p>
          <a:p>
            <a:r>
              <a:rPr lang="en-US" dirty="0" smtClean="0"/>
              <a:t>Now </a:t>
            </a:r>
            <a:r>
              <a:rPr lang="en-US" dirty="0" err="1" smtClean="0"/>
              <a:t>QoS</a:t>
            </a:r>
            <a:r>
              <a:rPr lang="en-US" dirty="0" smtClean="0"/>
              <a:t> becomes to a broad term </a:t>
            </a:r>
            <a:br>
              <a:rPr lang="en-US" dirty="0" smtClean="0"/>
            </a:br>
            <a:r>
              <a:rPr lang="en-US" dirty="0" smtClean="0"/>
              <a:t>that is used following areas :</a:t>
            </a:r>
          </a:p>
          <a:p>
            <a:pPr lvl="1"/>
            <a:r>
              <a:rPr lang="en-US" dirty="0" smtClean="0"/>
              <a:t>Customer care evaluations </a:t>
            </a:r>
          </a:p>
          <a:p>
            <a:pPr lvl="1"/>
            <a:r>
              <a:rPr lang="en-US" dirty="0" smtClean="0"/>
              <a:t>Technological evaluations</a:t>
            </a:r>
          </a:p>
        </p:txBody>
      </p:sp>
      <p:grpSp>
        <p:nvGrpSpPr>
          <p:cNvPr id="4" name="Group 3"/>
          <p:cNvGrpSpPr/>
          <p:nvPr/>
        </p:nvGrpSpPr>
        <p:grpSpPr>
          <a:xfrm>
            <a:off x="228600" y="228600"/>
            <a:ext cx="1198858" cy="1198858"/>
            <a:chOff x="3515370" y="1834641"/>
            <a:chExt cx="1198858" cy="1198858"/>
          </a:xfrm>
          <a:scene3d>
            <a:camera prst="orthographicFront"/>
            <a:lightRig rig="flat" dir="t"/>
          </a:scene3d>
        </p:grpSpPr>
        <p:sp>
          <p:nvSpPr>
            <p:cNvPr id="5" name="Oval 4"/>
            <p:cNvSpPr/>
            <p:nvPr/>
          </p:nvSpPr>
          <p:spPr>
            <a:xfrm>
              <a:off x="3515370" y="1834641"/>
              <a:ext cx="1198858" cy="1198858"/>
            </a:xfrm>
            <a:prstGeom prst="ellipse">
              <a:avLst/>
            </a:prstGeom>
            <a:gradFill rotWithShape="0">
              <a:gsLst>
                <a:gs pos="0">
                  <a:schemeClr val="accent2">
                    <a:lumMod val="50000"/>
                  </a:schemeClr>
                </a:gs>
                <a:gs pos="80000">
                  <a:schemeClr val="accent2">
                    <a:lumMod val="75000"/>
                  </a:schemeClr>
                </a:gs>
                <a:gs pos="100000">
                  <a:schemeClr val="accent2">
                    <a:lumMod val="75000"/>
                  </a:schemeClr>
                </a:gs>
              </a:gsLst>
            </a:gradFill>
            <a:sp3d prstMaterial="plastic">
              <a:bevelT w="120900" h="88900"/>
              <a:bevelB w="88900" h="31750" prst="angle"/>
            </a:sp3d>
          </p:spPr>
          <p:style>
            <a:lnRef idx="0">
              <a:schemeClr val="lt1">
                <a:hueOff val="0"/>
                <a:satOff val="0"/>
                <a:lumOff val="0"/>
                <a:alphaOff val="0"/>
              </a:schemeClr>
            </a:lnRef>
            <a:fillRef idx="3">
              <a:scrgbClr r="0" g="0" b="0"/>
            </a:fillRef>
            <a:effectRef idx="2">
              <a:schemeClr val="accent1">
                <a:shade val="60000"/>
                <a:hueOff val="0"/>
                <a:satOff val="0"/>
                <a:lumOff val="0"/>
                <a:alphaOff val="0"/>
              </a:schemeClr>
            </a:effectRef>
            <a:fontRef idx="minor">
              <a:schemeClr val="lt1"/>
            </a:fontRef>
          </p:style>
        </p:sp>
        <p:sp>
          <p:nvSpPr>
            <p:cNvPr id="6" name="Oval 4"/>
            <p:cNvSpPr/>
            <p:nvPr/>
          </p:nvSpPr>
          <p:spPr>
            <a:xfrm>
              <a:off x="3690939" y="2010210"/>
              <a:ext cx="847720" cy="847720"/>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0" tIns="15240" rIns="0" bIns="15240" numCol="1" spcCol="1270" anchor="ctr" anchorCtr="0">
              <a:noAutofit/>
            </a:bodyPr>
            <a:lstStyle/>
            <a:p>
              <a:pPr lvl="0" algn="ctr" defTabSz="533400">
                <a:lnSpc>
                  <a:spcPct val="90000"/>
                </a:lnSpc>
                <a:spcBef>
                  <a:spcPct val="0"/>
                </a:spcBef>
                <a:spcAft>
                  <a:spcPct val="35000"/>
                </a:spcAft>
              </a:pPr>
              <a:r>
                <a:rPr lang="en-US" sz="1200" b="1" kern="1200" dirty="0" smtClean="0">
                  <a:latin typeface="Cambria" pitchFamily="18" charset="0"/>
                </a:rPr>
                <a:t>Utility Computing</a:t>
              </a:r>
              <a:br>
                <a:rPr lang="en-US" sz="1200" b="1" kern="1200" dirty="0" smtClean="0">
                  <a:latin typeface="Cambria" pitchFamily="18" charset="0"/>
                </a:rPr>
              </a:br>
              <a:r>
                <a:rPr lang="en-US" sz="400" b="1" kern="1200" dirty="0" smtClean="0">
                  <a:latin typeface="Cambria" pitchFamily="18" charset="0"/>
                </a:rPr>
                <a:t/>
              </a:r>
              <a:br>
                <a:rPr lang="en-US" sz="400" b="1" kern="1200" dirty="0" smtClean="0">
                  <a:latin typeface="Cambria" pitchFamily="18" charset="0"/>
                </a:rPr>
              </a:br>
              <a:r>
                <a:rPr lang="en-US" sz="1200" b="1" kern="1200" dirty="0" smtClean="0">
                  <a:latin typeface="Cambria" pitchFamily="18" charset="0"/>
                </a:rPr>
                <a:t>SOA + SLA</a:t>
              </a:r>
              <a:endParaRPr lang="en-US" sz="1200" b="1" kern="1200" dirty="0">
                <a:latin typeface="Cambria" pitchFamily="18" charset="0"/>
              </a:endParaRPr>
            </a:p>
          </p:txBody>
        </p:sp>
      </p:grpSp>
    </p:spTree>
    <p:extLst>
      <p:ext uri="{BB962C8B-B14F-4D97-AF65-F5344CB8AC3E}">
        <p14:creationId xmlns:p14="http://schemas.microsoft.com/office/powerpoint/2010/main" val="220280094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752600" y="274638"/>
            <a:ext cx="6934200" cy="868362"/>
          </a:xfrm>
        </p:spPr>
        <p:txBody>
          <a:bodyPr/>
          <a:lstStyle/>
          <a:p>
            <a:r>
              <a:rPr lang="en-US" dirty="0" smtClean="0"/>
              <a:t>Quality Of Service</a:t>
            </a:r>
            <a:endParaRPr lang="en-US" dirty="0"/>
          </a:p>
        </p:txBody>
      </p:sp>
      <p:sp>
        <p:nvSpPr>
          <p:cNvPr id="3" name="Content Placeholder 2"/>
          <p:cNvSpPr>
            <a:spLocks noGrp="1"/>
          </p:cNvSpPr>
          <p:nvPr>
            <p:ph idx="1"/>
          </p:nvPr>
        </p:nvSpPr>
        <p:spPr/>
        <p:txBody>
          <a:bodyPr/>
          <a:lstStyle/>
          <a:p>
            <a:r>
              <a:rPr lang="en-US" dirty="0" smtClean="0"/>
              <a:t>Customer care evaluations</a:t>
            </a:r>
          </a:p>
          <a:p>
            <a:pPr lvl="1"/>
            <a:r>
              <a:rPr lang="en-US" dirty="0" err="1" smtClean="0"/>
              <a:t>QoS</a:t>
            </a:r>
            <a:r>
              <a:rPr lang="en-US" dirty="0" smtClean="0"/>
              <a:t> is usually measured in terms of issues that have a direct </a:t>
            </a:r>
            <a:br>
              <a:rPr lang="en-US" dirty="0" smtClean="0"/>
            </a:br>
            <a:r>
              <a:rPr lang="en-US" dirty="0" smtClean="0"/>
              <a:t>impact on the experience of the customer</a:t>
            </a:r>
          </a:p>
          <a:p>
            <a:pPr lvl="1"/>
            <a:r>
              <a:rPr lang="en-US" dirty="0" smtClean="0"/>
              <a:t>Only issues that produce a negative effect on the goods and </a:t>
            </a:r>
            <a:br>
              <a:rPr lang="en-US" dirty="0" smtClean="0"/>
            </a:br>
            <a:r>
              <a:rPr lang="en-US" dirty="0" smtClean="0"/>
              <a:t>services received by the customer come under scrutiny</a:t>
            </a:r>
            <a:br>
              <a:rPr lang="en-US" dirty="0" smtClean="0"/>
            </a:br>
            <a:endParaRPr lang="en-US" dirty="0" smtClean="0"/>
          </a:p>
          <a:p>
            <a:r>
              <a:rPr lang="en-US" dirty="0" smtClean="0"/>
              <a:t>Technological evaluations</a:t>
            </a:r>
          </a:p>
          <a:p>
            <a:pPr lvl="1"/>
            <a:r>
              <a:rPr lang="en-US" dirty="0" err="1" smtClean="0"/>
              <a:t>QoS</a:t>
            </a:r>
            <a:r>
              <a:rPr lang="en-US" dirty="0" smtClean="0"/>
              <a:t> has to do with the efficient operation of various systems</a:t>
            </a:r>
          </a:p>
          <a:p>
            <a:pPr lvl="1"/>
            <a:r>
              <a:rPr lang="en-US" dirty="0" smtClean="0"/>
              <a:t>This can lead to adjusting procedures or adapting software programs and code to achieve the desired effect while making a more efficient use of available resources</a:t>
            </a:r>
          </a:p>
        </p:txBody>
      </p:sp>
      <p:grpSp>
        <p:nvGrpSpPr>
          <p:cNvPr id="4" name="Group 3"/>
          <p:cNvGrpSpPr/>
          <p:nvPr/>
        </p:nvGrpSpPr>
        <p:grpSpPr>
          <a:xfrm>
            <a:off x="228600" y="228600"/>
            <a:ext cx="1198858" cy="1198858"/>
            <a:chOff x="3515370" y="1834641"/>
            <a:chExt cx="1198858" cy="1198858"/>
          </a:xfrm>
          <a:scene3d>
            <a:camera prst="orthographicFront"/>
            <a:lightRig rig="flat" dir="t"/>
          </a:scene3d>
        </p:grpSpPr>
        <p:sp>
          <p:nvSpPr>
            <p:cNvPr id="5" name="Oval 4"/>
            <p:cNvSpPr/>
            <p:nvPr/>
          </p:nvSpPr>
          <p:spPr>
            <a:xfrm>
              <a:off x="3515370" y="1834641"/>
              <a:ext cx="1198858" cy="1198858"/>
            </a:xfrm>
            <a:prstGeom prst="ellipse">
              <a:avLst/>
            </a:prstGeom>
            <a:gradFill rotWithShape="0">
              <a:gsLst>
                <a:gs pos="0">
                  <a:schemeClr val="accent2">
                    <a:lumMod val="50000"/>
                  </a:schemeClr>
                </a:gs>
                <a:gs pos="80000">
                  <a:schemeClr val="accent2">
                    <a:lumMod val="75000"/>
                  </a:schemeClr>
                </a:gs>
                <a:gs pos="100000">
                  <a:schemeClr val="accent2">
                    <a:lumMod val="75000"/>
                  </a:schemeClr>
                </a:gs>
              </a:gsLst>
            </a:gradFill>
            <a:sp3d prstMaterial="plastic">
              <a:bevelT w="120900" h="88900"/>
              <a:bevelB w="88900" h="31750" prst="angle"/>
            </a:sp3d>
          </p:spPr>
          <p:style>
            <a:lnRef idx="0">
              <a:schemeClr val="lt1">
                <a:hueOff val="0"/>
                <a:satOff val="0"/>
                <a:lumOff val="0"/>
                <a:alphaOff val="0"/>
              </a:schemeClr>
            </a:lnRef>
            <a:fillRef idx="3">
              <a:scrgbClr r="0" g="0" b="0"/>
            </a:fillRef>
            <a:effectRef idx="2">
              <a:schemeClr val="accent1">
                <a:shade val="60000"/>
                <a:hueOff val="0"/>
                <a:satOff val="0"/>
                <a:lumOff val="0"/>
                <a:alphaOff val="0"/>
              </a:schemeClr>
            </a:effectRef>
            <a:fontRef idx="minor">
              <a:schemeClr val="lt1"/>
            </a:fontRef>
          </p:style>
        </p:sp>
        <p:sp>
          <p:nvSpPr>
            <p:cNvPr id="6" name="Oval 4"/>
            <p:cNvSpPr/>
            <p:nvPr/>
          </p:nvSpPr>
          <p:spPr>
            <a:xfrm>
              <a:off x="3690939" y="2010210"/>
              <a:ext cx="847720" cy="847720"/>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0" tIns="15240" rIns="0" bIns="15240" numCol="1" spcCol="1270" anchor="ctr" anchorCtr="0">
              <a:noAutofit/>
            </a:bodyPr>
            <a:lstStyle/>
            <a:p>
              <a:pPr lvl="0" algn="ctr" defTabSz="533400">
                <a:lnSpc>
                  <a:spcPct val="90000"/>
                </a:lnSpc>
                <a:spcBef>
                  <a:spcPct val="0"/>
                </a:spcBef>
                <a:spcAft>
                  <a:spcPct val="35000"/>
                </a:spcAft>
              </a:pPr>
              <a:r>
                <a:rPr lang="en-US" sz="1200" b="1" kern="1200" dirty="0" smtClean="0">
                  <a:latin typeface="Cambria" pitchFamily="18" charset="0"/>
                </a:rPr>
                <a:t>Utility Computing</a:t>
              </a:r>
              <a:br>
                <a:rPr lang="en-US" sz="1200" b="1" kern="1200" dirty="0" smtClean="0">
                  <a:latin typeface="Cambria" pitchFamily="18" charset="0"/>
                </a:rPr>
              </a:br>
              <a:r>
                <a:rPr lang="en-US" sz="400" b="1" kern="1200" dirty="0" smtClean="0">
                  <a:latin typeface="Cambria" pitchFamily="18" charset="0"/>
                </a:rPr>
                <a:t/>
              </a:r>
              <a:br>
                <a:rPr lang="en-US" sz="400" b="1" kern="1200" dirty="0" smtClean="0">
                  <a:latin typeface="Cambria" pitchFamily="18" charset="0"/>
                </a:rPr>
              </a:br>
              <a:r>
                <a:rPr lang="en-US" sz="1200" b="1" kern="1200" dirty="0" smtClean="0">
                  <a:latin typeface="Cambria" pitchFamily="18" charset="0"/>
                </a:rPr>
                <a:t>SOA + SLA</a:t>
              </a:r>
              <a:endParaRPr lang="en-US" sz="1200" b="1" kern="1200" dirty="0">
                <a:latin typeface="Cambria" pitchFamily="18" charset="0"/>
              </a:endParaRPr>
            </a:p>
          </p:txBody>
        </p:sp>
      </p:grpSp>
    </p:spTree>
    <p:extLst>
      <p:ext uri="{BB962C8B-B14F-4D97-AF65-F5344CB8AC3E}">
        <p14:creationId xmlns:p14="http://schemas.microsoft.com/office/powerpoint/2010/main" val="5660656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752600" y="274638"/>
            <a:ext cx="6934200" cy="868362"/>
          </a:xfrm>
        </p:spPr>
        <p:txBody>
          <a:bodyPr/>
          <a:lstStyle/>
          <a:p>
            <a:r>
              <a:rPr lang="en-US" dirty="0" smtClean="0"/>
              <a:t>Service Level Agreement</a:t>
            </a:r>
            <a:endParaRPr lang="en-US" dirty="0"/>
          </a:p>
        </p:txBody>
      </p:sp>
      <p:sp>
        <p:nvSpPr>
          <p:cNvPr id="3" name="Content Placeholder 2"/>
          <p:cNvSpPr>
            <a:spLocks noGrp="1"/>
          </p:cNvSpPr>
          <p:nvPr>
            <p:ph idx="1"/>
          </p:nvPr>
        </p:nvSpPr>
        <p:spPr>
          <a:xfrm>
            <a:off x="457200" y="1600200"/>
            <a:ext cx="8229600" cy="4953000"/>
          </a:xfrm>
        </p:spPr>
        <p:txBody>
          <a:bodyPr/>
          <a:lstStyle/>
          <a:p>
            <a:r>
              <a:rPr lang="en-US" dirty="0" smtClean="0"/>
              <a:t>Definition</a:t>
            </a:r>
          </a:p>
          <a:p>
            <a:pPr lvl="1"/>
            <a:r>
              <a:rPr lang="en-US" dirty="0" smtClean="0"/>
              <a:t>A service-level agreement (SLA) is a contract between a network service provider and a customer that specifies, usually in measurable terms (</a:t>
            </a:r>
            <a:r>
              <a:rPr lang="en-US" dirty="0" err="1" smtClean="0"/>
              <a:t>QoS</a:t>
            </a:r>
            <a:r>
              <a:rPr lang="en-US" dirty="0" smtClean="0"/>
              <a:t>), what services the network service provider will furnish</a:t>
            </a:r>
            <a:br>
              <a:rPr lang="en-US" dirty="0" smtClean="0"/>
            </a:br>
            <a:endParaRPr lang="en-US" dirty="0" smtClean="0"/>
          </a:p>
          <a:p>
            <a:r>
              <a:rPr lang="en-US" dirty="0" smtClean="0"/>
              <a:t>Common content in contract</a:t>
            </a:r>
          </a:p>
          <a:p>
            <a:pPr lvl="1"/>
            <a:r>
              <a:rPr lang="en-US" dirty="0" smtClean="0"/>
              <a:t>Performance guarantee metrics</a:t>
            </a:r>
          </a:p>
          <a:p>
            <a:pPr lvl="2"/>
            <a:r>
              <a:rPr lang="en-US" dirty="0" smtClean="0"/>
              <a:t>Up-time and down-time ratio</a:t>
            </a:r>
          </a:p>
          <a:p>
            <a:pPr lvl="2"/>
            <a:r>
              <a:rPr lang="en-US" dirty="0" smtClean="0"/>
              <a:t>System throughput</a:t>
            </a:r>
          </a:p>
          <a:p>
            <a:pPr lvl="2"/>
            <a:r>
              <a:rPr lang="en-US" dirty="0" smtClean="0"/>
              <a:t>Response time</a:t>
            </a:r>
          </a:p>
          <a:p>
            <a:pPr lvl="1"/>
            <a:r>
              <a:rPr lang="en-US" dirty="0" smtClean="0"/>
              <a:t>Problem management detail</a:t>
            </a:r>
          </a:p>
          <a:p>
            <a:pPr lvl="1"/>
            <a:r>
              <a:rPr lang="en-US" dirty="0" smtClean="0"/>
              <a:t>Penalties for non-performance</a:t>
            </a:r>
          </a:p>
          <a:p>
            <a:pPr lvl="1"/>
            <a:r>
              <a:rPr lang="en-US" dirty="0" smtClean="0"/>
              <a:t>Documented security capabilities</a:t>
            </a:r>
          </a:p>
        </p:txBody>
      </p:sp>
      <p:grpSp>
        <p:nvGrpSpPr>
          <p:cNvPr id="4" name="Group 3"/>
          <p:cNvGrpSpPr/>
          <p:nvPr/>
        </p:nvGrpSpPr>
        <p:grpSpPr>
          <a:xfrm>
            <a:off x="228600" y="228600"/>
            <a:ext cx="1198858" cy="1198858"/>
            <a:chOff x="3515370" y="1834641"/>
            <a:chExt cx="1198858" cy="1198858"/>
          </a:xfrm>
          <a:scene3d>
            <a:camera prst="orthographicFront"/>
            <a:lightRig rig="flat" dir="t"/>
          </a:scene3d>
        </p:grpSpPr>
        <p:sp>
          <p:nvSpPr>
            <p:cNvPr id="5" name="Oval 4"/>
            <p:cNvSpPr/>
            <p:nvPr/>
          </p:nvSpPr>
          <p:spPr>
            <a:xfrm>
              <a:off x="3515370" y="1834641"/>
              <a:ext cx="1198858" cy="1198858"/>
            </a:xfrm>
            <a:prstGeom prst="ellipse">
              <a:avLst/>
            </a:prstGeom>
            <a:gradFill rotWithShape="0">
              <a:gsLst>
                <a:gs pos="0">
                  <a:schemeClr val="accent2">
                    <a:lumMod val="50000"/>
                  </a:schemeClr>
                </a:gs>
                <a:gs pos="80000">
                  <a:schemeClr val="accent2">
                    <a:lumMod val="75000"/>
                  </a:schemeClr>
                </a:gs>
                <a:gs pos="100000">
                  <a:schemeClr val="accent2">
                    <a:lumMod val="75000"/>
                  </a:schemeClr>
                </a:gs>
              </a:gsLst>
            </a:gradFill>
            <a:sp3d prstMaterial="plastic">
              <a:bevelT w="120900" h="88900"/>
              <a:bevelB w="88900" h="31750" prst="angle"/>
            </a:sp3d>
          </p:spPr>
          <p:style>
            <a:lnRef idx="0">
              <a:schemeClr val="lt1">
                <a:hueOff val="0"/>
                <a:satOff val="0"/>
                <a:lumOff val="0"/>
                <a:alphaOff val="0"/>
              </a:schemeClr>
            </a:lnRef>
            <a:fillRef idx="3">
              <a:scrgbClr r="0" g="0" b="0"/>
            </a:fillRef>
            <a:effectRef idx="2">
              <a:schemeClr val="accent1">
                <a:shade val="60000"/>
                <a:hueOff val="0"/>
                <a:satOff val="0"/>
                <a:lumOff val="0"/>
                <a:alphaOff val="0"/>
              </a:schemeClr>
            </a:effectRef>
            <a:fontRef idx="minor">
              <a:schemeClr val="lt1"/>
            </a:fontRef>
          </p:style>
        </p:sp>
        <p:sp>
          <p:nvSpPr>
            <p:cNvPr id="6" name="Oval 4"/>
            <p:cNvSpPr/>
            <p:nvPr/>
          </p:nvSpPr>
          <p:spPr>
            <a:xfrm>
              <a:off x="3690939" y="2010210"/>
              <a:ext cx="847720" cy="847720"/>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0" tIns="15240" rIns="0" bIns="15240" numCol="1" spcCol="1270" anchor="ctr" anchorCtr="0">
              <a:noAutofit/>
            </a:bodyPr>
            <a:lstStyle/>
            <a:p>
              <a:pPr lvl="0" algn="ctr" defTabSz="533400">
                <a:lnSpc>
                  <a:spcPct val="90000"/>
                </a:lnSpc>
                <a:spcBef>
                  <a:spcPct val="0"/>
                </a:spcBef>
                <a:spcAft>
                  <a:spcPct val="35000"/>
                </a:spcAft>
              </a:pPr>
              <a:r>
                <a:rPr lang="en-US" sz="1200" b="1" kern="1200" dirty="0" smtClean="0">
                  <a:latin typeface="Cambria" pitchFamily="18" charset="0"/>
                </a:rPr>
                <a:t>Utility Computing</a:t>
              </a:r>
              <a:br>
                <a:rPr lang="en-US" sz="1200" b="1" kern="1200" dirty="0" smtClean="0">
                  <a:latin typeface="Cambria" pitchFamily="18" charset="0"/>
                </a:rPr>
              </a:br>
              <a:r>
                <a:rPr lang="en-US" sz="400" b="1" kern="1200" dirty="0" smtClean="0">
                  <a:latin typeface="Cambria" pitchFamily="18" charset="0"/>
                </a:rPr>
                <a:t/>
              </a:r>
              <a:br>
                <a:rPr lang="en-US" sz="400" b="1" kern="1200" dirty="0" smtClean="0">
                  <a:latin typeface="Cambria" pitchFamily="18" charset="0"/>
                </a:rPr>
              </a:br>
              <a:r>
                <a:rPr lang="en-US" sz="1200" b="1" kern="1200" dirty="0" smtClean="0">
                  <a:latin typeface="Cambria" pitchFamily="18" charset="0"/>
                </a:rPr>
                <a:t>SOA + SLA</a:t>
              </a:r>
              <a:endParaRPr lang="en-US" sz="1200" b="1" kern="1200" dirty="0">
                <a:latin typeface="Cambria" pitchFamily="18" charset="0"/>
              </a:endParaRPr>
            </a:p>
          </p:txBody>
        </p:sp>
      </p:grpSp>
      <p:pic>
        <p:nvPicPr>
          <p:cNvPr id="68610" name="Picture 2" descr="http://www.lma.org.za/wordpress/wp-content/uploads/2010/Feb/sign_contract.jpg"/>
          <p:cNvPicPr>
            <a:picLocks noChangeAspect="1" noChangeArrowheads="1"/>
          </p:cNvPicPr>
          <p:nvPr/>
        </p:nvPicPr>
        <p:blipFill>
          <a:blip r:embed="rId2" cstate="print"/>
          <a:srcRect/>
          <a:stretch>
            <a:fillRect/>
          </a:stretch>
        </p:blipFill>
        <p:spPr bwMode="auto">
          <a:xfrm>
            <a:off x="5486400" y="3388084"/>
            <a:ext cx="3390900" cy="325084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76259474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4337" name="Picture 1"/>
          <p:cNvPicPr>
            <a:picLocks noChangeAspect="1" noChangeArrowheads="1"/>
          </p:cNvPicPr>
          <p:nvPr/>
        </p:nvPicPr>
        <p:blipFill>
          <a:blip r:embed="rId2" cstate="print"/>
          <a:srcRect/>
          <a:stretch>
            <a:fillRect/>
          </a:stretch>
        </p:blipFill>
        <p:spPr bwMode="auto">
          <a:xfrm>
            <a:off x="152400" y="152400"/>
            <a:ext cx="1280160" cy="1280160"/>
          </a:xfrm>
          <a:prstGeom prst="rect">
            <a:avLst/>
          </a:prstGeom>
          <a:noFill/>
          <a:ln w="9525">
            <a:noFill/>
            <a:miter lim="800000"/>
            <a:headEnd/>
            <a:tailEnd/>
          </a:ln>
          <a:effectLst/>
        </p:spPr>
      </p:pic>
      <p:sp>
        <p:nvSpPr>
          <p:cNvPr id="2" name="Title 1"/>
          <p:cNvSpPr>
            <a:spLocks noGrp="1"/>
          </p:cNvSpPr>
          <p:nvPr>
            <p:ph type="title"/>
          </p:nvPr>
        </p:nvSpPr>
        <p:spPr/>
        <p:txBody>
          <a:bodyPr/>
          <a:lstStyle/>
          <a:p>
            <a:r>
              <a:rPr lang="en-US" dirty="0" smtClean="0"/>
              <a:t>Scalability &amp; Elasticity</a:t>
            </a:r>
            <a:endParaRPr lang="en-US" dirty="0"/>
          </a:p>
        </p:txBody>
      </p:sp>
      <p:sp>
        <p:nvSpPr>
          <p:cNvPr id="7" name="Content Placeholder 2"/>
          <p:cNvSpPr>
            <a:spLocks noGrp="1"/>
          </p:cNvSpPr>
          <p:nvPr>
            <p:ph idx="1"/>
          </p:nvPr>
        </p:nvSpPr>
        <p:spPr>
          <a:xfrm>
            <a:off x="457200" y="1600200"/>
            <a:ext cx="8229600" cy="4343400"/>
          </a:xfrm>
        </p:spPr>
        <p:txBody>
          <a:bodyPr/>
          <a:lstStyle/>
          <a:p>
            <a:r>
              <a:rPr lang="en-US" dirty="0" smtClean="0"/>
              <a:t>What is scalability ?</a:t>
            </a:r>
          </a:p>
          <a:p>
            <a:pPr lvl="1"/>
            <a:r>
              <a:rPr lang="en-US" dirty="0" smtClean="0"/>
              <a:t>A desirable property of a system, a network, or a process, which indicates its ability to either handle growing amounts of work in a graceful manner or to be readily enlarged.</a:t>
            </a:r>
            <a:br>
              <a:rPr lang="en-US" dirty="0" smtClean="0"/>
            </a:br>
            <a:endParaRPr lang="en-US" dirty="0" smtClean="0"/>
          </a:p>
          <a:p>
            <a:r>
              <a:rPr lang="en-US" dirty="0" smtClean="0"/>
              <a:t>What is elasticity ?</a:t>
            </a:r>
          </a:p>
          <a:p>
            <a:pPr lvl="1"/>
            <a:r>
              <a:rPr lang="en-US" dirty="0" smtClean="0"/>
              <a:t>The ability to apply a quantifiable methodology that allows for the basis of an adaptive introspection with in a real time infrastructure.</a:t>
            </a:r>
            <a:br>
              <a:rPr lang="en-US" dirty="0" smtClean="0"/>
            </a:br>
            <a:endParaRPr lang="en-US" dirty="0" smtClean="0"/>
          </a:p>
          <a:p>
            <a:r>
              <a:rPr lang="en-US" dirty="0" smtClean="0"/>
              <a:t>But how to achieve these properties ?</a:t>
            </a:r>
          </a:p>
          <a:p>
            <a:pPr lvl="1"/>
            <a:r>
              <a:rPr lang="en-US" dirty="0" smtClean="0"/>
              <a:t>Dynamic provisioning</a:t>
            </a:r>
          </a:p>
          <a:p>
            <a:pPr lvl="1"/>
            <a:r>
              <a:rPr lang="en-US" dirty="0" smtClean="0"/>
              <a:t>Multi-tenant design</a:t>
            </a:r>
          </a:p>
        </p:txBody>
      </p:sp>
    </p:spTree>
    <p:extLst>
      <p:ext uri="{BB962C8B-B14F-4D97-AF65-F5344CB8AC3E}">
        <p14:creationId xmlns:p14="http://schemas.microsoft.com/office/powerpoint/2010/main" val="421893863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4337" name="Picture 1"/>
          <p:cNvPicPr>
            <a:picLocks noChangeAspect="1" noChangeArrowheads="1"/>
          </p:cNvPicPr>
          <p:nvPr/>
        </p:nvPicPr>
        <p:blipFill>
          <a:blip r:embed="rId2" cstate="print"/>
          <a:srcRect/>
          <a:stretch>
            <a:fillRect/>
          </a:stretch>
        </p:blipFill>
        <p:spPr bwMode="auto">
          <a:xfrm>
            <a:off x="152400" y="152400"/>
            <a:ext cx="1280160" cy="1280160"/>
          </a:xfrm>
          <a:prstGeom prst="rect">
            <a:avLst/>
          </a:prstGeom>
          <a:noFill/>
          <a:ln w="9525">
            <a:noFill/>
            <a:miter lim="800000"/>
            <a:headEnd/>
            <a:tailEnd/>
          </a:ln>
          <a:effectLst/>
        </p:spPr>
      </p:pic>
      <p:sp>
        <p:nvSpPr>
          <p:cNvPr id="8" name="Title 1"/>
          <p:cNvSpPr>
            <a:spLocks noGrp="1"/>
          </p:cNvSpPr>
          <p:nvPr>
            <p:ph type="title"/>
          </p:nvPr>
        </p:nvSpPr>
        <p:spPr>
          <a:xfrm>
            <a:off x="1752600" y="274638"/>
            <a:ext cx="6934200" cy="868362"/>
          </a:xfrm>
        </p:spPr>
        <p:txBody>
          <a:bodyPr/>
          <a:lstStyle/>
          <a:p>
            <a:r>
              <a:rPr lang="en-US" dirty="0" smtClean="0"/>
              <a:t>Dynamic Provisioning</a:t>
            </a:r>
            <a:endParaRPr lang="en-US" dirty="0"/>
          </a:p>
        </p:txBody>
      </p:sp>
      <p:sp>
        <p:nvSpPr>
          <p:cNvPr id="9" name="Content Placeholder 2"/>
          <p:cNvSpPr>
            <a:spLocks noGrp="1"/>
          </p:cNvSpPr>
          <p:nvPr>
            <p:ph idx="1"/>
          </p:nvPr>
        </p:nvSpPr>
        <p:spPr>
          <a:xfrm>
            <a:off x="457200" y="1600200"/>
            <a:ext cx="7620000" cy="4525963"/>
          </a:xfrm>
        </p:spPr>
        <p:txBody>
          <a:bodyPr/>
          <a:lstStyle/>
          <a:p>
            <a:r>
              <a:rPr lang="en-US" dirty="0" smtClean="0"/>
              <a:t>What is dynamic provisioning ?</a:t>
            </a:r>
          </a:p>
          <a:p>
            <a:pPr lvl="1"/>
            <a:r>
              <a:rPr lang="en-US" dirty="0" smtClean="0"/>
              <a:t>Dynamic Provisioning is a simplified way to explain a complex networked server computing environment where server computing instances are provisioned or deployed from a administrative console or client application by the server administrator, network administrator, or any other enabled user.</a:t>
            </a:r>
            <a:endParaRPr lang="en-US" dirty="0"/>
          </a:p>
        </p:txBody>
      </p:sp>
    </p:spTree>
    <p:extLst>
      <p:ext uri="{BB962C8B-B14F-4D97-AF65-F5344CB8AC3E}">
        <p14:creationId xmlns:p14="http://schemas.microsoft.com/office/powerpoint/2010/main" val="88894007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100" name="Picture 4"/>
          <p:cNvPicPr>
            <a:picLocks noChangeAspect="1" noChangeArrowheads="1"/>
          </p:cNvPicPr>
          <p:nvPr/>
        </p:nvPicPr>
        <p:blipFill>
          <a:blip r:embed="rId2" cstate="print"/>
          <a:srcRect/>
          <a:stretch>
            <a:fillRect/>
          </a:stretch>
        </p:blipFill>
        <p:spPr bwMode="auto">
          <a:xfrm>
            <a:off x="152400" y="152400"/>
            <a:ext cx="1280160" cy="1280160"/>
          </a:xfrm>
          <a:prstGeom prst="rect">
            <a:avLst/>
          </a:prstGeom>
          <a:noFill/>
          <a:ln w="9525">
            <a:noFill/>
            <a:miter lim="800000"/>
            <a:headEnd/>
            <a:tailEnd/>
          </a:ln>
          <a:effectLst/>
        </p:spPr>
      </p:pic>
      <p:sp>
        <p:nvSpPr>
          <p:cNvPr id="2" name="Title 1"/>
          <p:cNvSpPr>
            <a:spLocks noGrp="1"/>
          </p:cNvSpPr>
          <p:nvPr>
            <p:ph type="title"/>
          </p:nvPr>
        </p:nvSpPr>
        <p:spPr/>
        <p:txBody>
          <a:bodyPr/>
          <a:lstStyle/>
          <a:p>
            <a:r>
              <a:rPr lang="en-US" dirty="0" smtClean="0"/>
              <a:t>Availability &amp; Reliability</a:t>
            </a:r>
            <a:endParaRPr lang="en-US" dirty="0"/>
          </a:p>
        </p:txBody>
      </p:sp>
      <p:sp>
        <p:nvSpPr>
          <p:cNvPr id="3" name="Content Placeholder 2"/>
          <p:cNvSpPr>
            <a:spLocks noGrp="1"/>
          </p:cNvSpPr>
          <p:nvPr>
            <p:ph idx="1"/>
          </p:nvPr>
        </p:nvSpPr>
        <p:spPr>
          <a:xfrm>
            <a:off x="457200" y="1600200"/>
            <a:ext cx="8229600" cy="4953000"/>
          </a:xfrm>
        </p:spPr>
        <p:txBody>
          <a:bodyPr>
            <a:normAutofit/>
          </a:bodyPr>
          <a:lstStyle/>
          <a:p>
            <a:r>
              <a:rPr lang="en-US" dirty="0" smtClean="0"/>
              <a:t>What is availability ?</a:t>
            </a:r>
          </a:p>
          <a:p>
            <a:pPr lvl="1"/>
            <a:r>
              <a:rPr lang="en-US" dirty="0" smtClean="0"/>
              <a:t>The degree to which a system, subsystem, or equipment is in a specified operable and committable state at the start of a mission, when the mission is called for at an unknown time. </a:t>
            </a:r>
          </a:p>
          <a:p>
            <a:pPr lvl="1"/>
            <a:r>
              <a:rPr lang="en-US" dirty="0" smtClean="0"/>
              <a:t>Cloud system usually require high availability</a:t>
            </a:r>
          </a:p>
          <a:p>
            <a:pPr lvl="2"/>
            <a:r>
              <a:rPr lang="en-US" dirty="0" smtClean="0"/>
              <a:t>Ex. “Five Nines” system would statistically provide 99.999% availability</a:t>
            </a:r>
          </a:p>
          <a:p>
            <a:r>
              <a:rPr lang="en-US" dirty="0" smtClean="0"/>
              <a:t>What is reliability ?</a:t>
            </a:r>
          </a:p>
          <a:p>
            <a:pPr lvl="1"/>
            <a:r>
              <a:rPr lang="en-US" dirty="0" smtClean="0"/>
              <a:t>The ability of a system or component to perform its required functions under stated conditions for a specified period of time. </a:t>
            </a:r>
          </a:p>
          <a:p>
            <a:r>
              <a:rPr lang="en-US" dirty="0" smtClean="0"/>
              <a:t>But how to achieve these properties ?</a:t>
            </a:r>
          </a:p>
          <a:p>
            <a:pPr lvl="1"/>
            <a:r>
              <a:rPr lang="en-US" dirty="0" smtClean="0"/>
              <a:t>Fault tolerance system</a:t>
            </a:r>
          </a:p>
          <a:p>
            <a:pPr lvl="1"/>
            <a:r>
              <a:rPr lang="en-US" dirty="0" smtClean="0"/>
              <a:t>Require system resilience</a:t>
            </a:r>
          </a:p>
          <a:p>
            <a:pPr lvl="1"/>
            <a:r>
              <a:rPr lang="en-US" dirty="0" smtClean="0"/>
              <a:t>Reliable system security</a:t>
            </a:r>
          </a:p>
        </p:txBody>
      </p:sp>
    </p:spTree>
    <p:extLst>
      <p:ext uri="{BB962C8B-B14F-4D97-AF65-F5344CB8AC3E}">
        <p14:creationId xmlns:p14="http://schemas.microsoft.com/office/powerpoint/2010/main" val="144941443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100" name="Picture 4"/>
          <p:cNvPicPr>
            <a:picLocks noChangeAspect="1" noChangeArrowheads="1"/>
          </p:cNvPicPr>
          <p:nvPr/>
        </p:nvPicPr>
        <p:blipFill>
          <a:blip r:embed="rId2" cstate="print"/>
          <a:srcRect/>
          <a:stretch>
            <a:fillRect/>
          </a:stretch>
        </p:blipFill>
        <p:spPr bwMode="auto">
          <a:xfrm>
            <a:off x="152400" y="152400"/>
            <a:ext cx="1280160" cy="1280160"/>
          </a:xfrm>
          <a:prstGeom prst="rect">
            <a:avLst/>
          </a:prstGeom>
          <a:noFill/>
          <a:ln w="9525">
            <a:noFill/>
            <a:miter lim="800000"/>
            <a:headEnd/>
            <a:tailEnd/>
          </a:ln>
          <a:effectLst/>
        </p:spPr>
      </p:pic>
      <p:sp>
        <p:nvSpPr>
          <p:cNvPr id="2" name="Title 1"/>
          <p:cNvSpPr>
            <a:spLocks noGrp="1"/>
          </p:cNvSpPr>
          <p:nvPr>
            <p:ph type="title"/>
          </p:nvPr>
        </p:nvSpPr>
        <p:spPr>
          <a:xfrm>
            <a:off x="1600200" y="274638"/>
            <a:ext cx="7086600" cy="868362"/>
          </a:xfrm>
        </p:spPr>
        <p:txBody>
          <a:bodyPr/>
          <a:lstStyle/>
          <a:p>
            <a:r>
              <a:rPr lang="en-US" dirty="0" smtClean="0"/>
              <a:t>Fault Tolerance</a:t>
            </a:r>
            <a:endParaRPr lang="en-US" dirty="0"/>
          </a:p>
        </p:txBody>
      </p:sp>
      <p:sp>
        <p:nvSpPr>
          <p:cNvPr id="3" name="Content Placeholder 2"/>
          <p:cNvSpPr>
            <a:spLocks noGrp="1"/>
          </p:cNvSpPr>
          <p:nvPr>
            <p:ph idx="1"/>
          </p:nvPr>
        </p:nvSpPr>
        <p:spPr>
          <a:xfrm>
            <a:off x="457200" y="1600200"/>
            <a:ext cx="8229600" cy="4800600"/>
          </a:xfrm>
        </p:spPr>
        <p:txBody>
          <a:bodyPr/>
          <a:lstStyle/>
          <a:p>
            <a:r>
              <a:rPr lang="en-US" dirty="0" smtClean="0"/>
              <a:t>What is fault tolerant system ?</a:t>
            </a:r>
          </a:p>
          <a:p>
            <a:pPr lvl="1"/>
            <a:r>
              <a:rPr lang="en-US" dirty="0" smtClean="0"/>
              <a:t>Fault-tolerance is the property that enables a system to continue operating properly in the event of the failure of some of its components.</a:t>
            </a:r>
          </a:p>
          <a:p>
            <a:pPr lvl="1"/>
            <a:r>
              <a:rPr lang="en-US" dirty="0" smtClean="0"/>
              <a:t>If its operating quality decreases at all, the decrease is proportional to the severity of the failure, as compared to a naively-designed system in which even a small failure can cause total breakdown.</a:t>
            </a:r>
            <a:br>
              <a:rPr lang="en-US" dirty="0" smtClean="0"/>
            </a:br>
            <a:endParaRPr lang="en-US" dirty="0" smtClean="0"/>
          </a:p>
          <a:p>
            <a:r>
              <a:rPr lang="en-US" dirty="0" smtClean="0"/>
              <a:t>Four basic characteristics :</a:t>
            </a:r>
          </a:p>
          <a:p>
            <a:pPr lvl="1"/>
            <a:r>
              <a:rPr lang="en-US" dirty="0" smtClean="0"/>
              <a:t>No single point of failure</a:t>
            </a:r>
          </a:p>
          <a:p>
            <a:pPr lvl="1"/>
            <a:r>
              <a:rPr lang="en-US" dirty="0" smtClean="0"/>
              <a:t>Fault detection and isolation to the failing component</a:t>
            </a:r>
          </a:p>
          <a:p>
            <a:pPr lvl="1"/>
            <a:r>
              <a:rPr lang="en-US" dirty="0" smtClean="0"/>
              <a:t>Fault containment to prevent propagation of the failure</a:t>
            </a:r>
          </a:p>
          <a:p>
            <a:pPr lvl="1"/>
            <a:r>
              <a:rPr lang="en-US" dirty="0" smtClean="0"/>
              <a:t>Availability of reversion modes</a:t>
            </a:r>
          </a:p>
        </p:txBody>
      </p:sp>
    </p:spTree>
    <p:extLst>
      <p:ext uri="{BB962C8B-B14F-4D97-AF65-F5344CB8AC3E}">
        <p14:creationId xmlns:p14="http://schemas.microsoft.com/office/powerpoint/2010/main" val="275586312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6018" name="Picture 2" descr="http://gautamlulla.files.wordpress.com/2010/07/spf.jpg"/>
          <p:cNvPicPr>
            <a:picLocks noChangeAspect="1" noChangeArrowheads="1"/>
          </p:cNvPicPr>
          <p:nvPr/>
        </p:nvPicPr>
        <p:blipFill>
          <a:blip r:embed="rId2" cstate="print"/>
          <a:srcRect/>
          <a:stretch>
            <a:fillRect/>
          </a:stretch>
        </p:blipFill>
        <p:spPr bwMode="auto">
          <a:xfrm>
            <a:off x="6248400" y="2502009"/>
            <a:ext cx="2895600" cy="4355991"/>
          </a:xfrm>
          <a:prstGeom prst="rect">
            <a:avLst/>
          </a:prstGeom>
          <a:noFill/>
        </p:spPr>
      </p:pic>
      <p:pic>
        <p:nvPicPr>
          <p:cNvPr id="4100" name="Picture 4"/>
          <p:cNvPicPr>
            <a:picLocks noChangeAspect="1" noChangeArrowheads="1"/>
          </p:cNvPicPr>
          <p:nvPr/>
        </p:nvPicPr>
        <p:blipFill>
          <a:blip r:embed="rId3" cstate="print"/>
          <a:srcRect/>
          <a:stretch>
            <a:fillRect/>
          </a:stretch>
        </p:blipFill>
        <p:spPr bwMode="auto">
          <a:xfrm>
            <a:off x="152400" y="152400"/>
            <a:ext cx="1280160" cy="1280160"/>
          </a:xfrm>
          <a:prstGeom prst="rect">
            <a:avLst/>
          </a:prstGeom>
          <a:noFill/>
          <a:ln w="9525">
            <a:noFill/>
            <a:miter lim="800000"/>
            <a:headEnd/>
            <a:tailEnd/>
          </a:ln>
          <a:effectLst/>
        </p:spPr>
      </p:pic>
      <p:sp>
        <p:nvSpPr>
          <p:cNvPr id="2" name="Title 1"/>
          <p:cNvSpPr>
            <a:spLocks noGrp="1"/>
          </p:cNvSpPr>
          <p:nvPr>
            <p:ph type="title"/>
          </p:nvPr>
        </p:nvSpPr>
        <p:spPr>
          <a:xfrm>
            <a:off x="1600200" y="274638"/>
            <a:ext cx="7086600" cy="868362"/>
          </a:xfrm>
        </p:spPr>
        <p:txBody>
          <a:bodyPr>
            <a:normAutofit/>
          </a:bodyPr>
          <a:lstStyle/>
          <a:p>
            <a:r>
              <a:rPr lang="en-US" dirty="0" smtClean="0"/>
              <a:t>Fault Tolerance</a:t>
            </a:r>
            <a:endParaRPr lang="en-US" dirty="0"/>
          </a:p>
        </p:txBody>
      </p:sp>
      <p:sp>
        <p:nvSpPr>
          <p:cNvPr id="3" name="Content Placeholder 2"/>
          <p:cNvSpPr>
            <a:spLocks noGrp="1"/>
          </p:cNvSpPr>
          <p:nvPr>
            <p:ph idx="1"/>
          </p:nvPr>
        </p:nvSpPr>
        <p:spPr>
          <a:xfrm>
            <a:off x="457200" y="1600200"/>
            <a:ext cx="6400800" cy="4525963"/>
          </a:xfrm>
        </p:spPr>
        <p:txBody>
          <a:bodyPr/>
          <a:lstStyle/>
          <a:p>
            <a:r>
              <a:rPr lang="en-US" dirty="0" smtClean="0"/>
              <a:t>Single Point Of Failure (SPOF)</a:t>
            </a:r>
          </a:p>
          <a:p>
            <a:pPr lvl="1"/>
            <a:r>
              <a:rPr lang="en-US" dirty="0" smtClean="0"/>
              <a:t>A part of a system which, if it fails, will stop the entire system from working.</a:t>
            </a:r>
          </a:p>
          <a:p>
            <a:pPr lvl="1"/>
            <a:r>
              <a:rPr lang="en-US" dirty="0" smtClean="0"/>
              <a:t>The assessment of a potentially single location of failure identifies the critical components of a complex system that would provoke a total systems failure in case of malfunction.</a:t>
            </a:r>
            <a:br>
              <a:rPr lang="en-US" dirty="0" smtClean="0"/>
            </a:br>
            <a:endParaRPr lang="en-US" dirty="0" smtClean="0"/>
          </a:p>
          <a:p>
            <a:r>
              <a:rPr lang="en-US" dirty="0" smtClean="0"/>
              <a:t>Preventing single point of failure</a:t>
            </a:r>
          </a:p>
          <a:p>
            <a:pPr lvl="1"/>
            <a:r>
              <a:rPr lang="en-US" dirty="0" smtClean="0"/>
              <a:t>If a system experiences a failure, it must continue to operate without interruption during the repair process.</a:t>
            </a:r>
          </a:p>
        </p:txBody>
      </p:sp>
    </p:spTree>
    <p:extLst>
      <p:ext uri="{BB962C8B-B14F-4D97-AF65-F5344CB8AC3E}">
        <p14:creationId xmlns:p14="http://schemas.microsoft.com/office/powerpoint/2010/main" val="283379349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00200"/>
            <a:ext cx="8229600" cy="4525963"/>
          </a:xfrm>
        </p:spPr>
        <p:txBody>
          <a:bodyPr>
            <a:normAutofit/>
          </a:bodyPr>
          <a:lstStyle/>
          <a:p>
            <a:r>
              <a:rPr lang="en-US" dirty="0" smtClean="0"/>
              <a:t>Roots of cloud computing can be tracked by observing the advancement in technologies….</a:t>
            </a:r>
            <a:endParaRPr lang="en-US" dirty="0"/>
          </a:p>
          <a:p>
            <a:pPr marL="514350" indent="-514350">
              <a:buAutoNum type="arabicPeriod"/>
            </a:pPr>
            <a:r>
              <a:rPr lang="en-US" dirty="0" smtClean="0"/>
              <a:t>hardware </a:t>
            </a:r>
            <a:r>
              <a:rPr lang="en-US" dirty="0"/>
              <a:t>(virtualization, multi-core chips) </a:t>
            </a:r>
          </a:p>
          <a:p>
            <a:pPr marL="514350" indent="-514350">
              <a:buAutoNum type="arabicPeriod"/>
            </a:pPr>
            <a:r>
              <a:rPr lang="en-US" dirty="0"/>
              <a:t>Internet technologies (Web services, service-oriented architectures, Web 2.0) </a:t>
            </a:r>
          </a:p>
          <a:p>
            <a:pPr marL="514350" indent="-514350">
              <a:buAutoNum type="arabicPeriod"/>
            </a:pPr>
            <a:r>
              <a:rPr lang="en-US" dirty="0"/>
              <a:t>distributed computing (clusters, grids)</a:t>
            </a:r>
          </a:p>
          <a:p>
            <a:pPr marL="514350" indent="-514350">
              <a:buAutoNum type="arabicPeriod"/>
            </a:pPr>
            <a:r>
              <a:rPr lang="en-US" dirty="0"/>
              <a:t>systems management (autonomic </a:t>
            </a:r>
            <a:r>
              <a:rPr lang="en-US" dirty="0" smtClean="0"/>
              <a:t>computing</a:t>
            </a:r>
            <a:r>
              <a:rPr lang="en-US" dirty="0"/>
              <a:t>,  data  center  automation). </a:t>
            </a:r>
          </a:p>
        </p:txBody>
      </p:sp>
      <p:sp>
        <p:nvSpPr>
          <p:cNvPr id="2" name="Title 1"/>
          <p:cNvSpPr>
            <a:spLocks noGrp="1"/>
          </p:cNvSpPr>
          <p:nvPr>
            <p:ph type="title"/>
          </p:nvPr>
        </p:nvSpPr>
        <p:spPr/>
        <p:txBody>
          <a:bodyPr/>
          <a:lstStyle/>
          <a:p>
            <a:r>
              <a:rPr lang="en-US" dirty="0" smtClean="0"/>
              <a:t>Roots of Cloud Computing</a:t>
            </a:r>
            <a:endParaRPr lang="en-US" dirty="0"/>
          </a:p>
        </p:txBody>
      </p:sp>
    </p:spTree>
    <p:extLst>
      <p:ext uri="{BB962C8B-B14F-4D97-AF65-F5344CB8AC3E}">
        <p14:creationId xmlns:p14="http://schemas.microsoft.com/office/powerpoint/2010/main" val="1722443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3">
                                            <p:txEl>
                                              <p:pRg st="0" end="0"/>
                                            </p:txEl>
                                          </p:spTgt>
                                        </p:tgtEl>
                                      </p:cBhvr>
                                    </p:animEffect>
                                    <p:set>
                                      <p:cBhvr>
                                        <p:cTn id="7" dur="1" fill="hold">
                                          <p:stCondLst>
                                            <p:cond delay="499"/>
                                          </p:stCondLst>
                                        </p:cTn>
                                        <p:tgtEl>
                                          <p:spTgt spid="3">
                                            <p:txEl>
                                              <p:pRg st="0" end="0"/>
                                            </p:txEl>
                                          </p:spTgt>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3">
                                            <p:txEl>
                                              <p:pRg st="1" end="1"/>
                                            </p:txEl>
                                          </p:spTgt>
                                        </p:tgtEl>
                                      </p:cBhvr>
                                    </p:animEffect>
                                    <p:set>
                                      <p:cBhvr>
                                        <p:cTn id="12" dur="1" fill="hold">
                                          <p:stCondLst>
                                            <p:cond delay="499"/>
                                          </p:stCondLst>
                                        </p:cTn>
                                        <p:tgtEl>
                                          <p:spTgt spid="3">
                                            <p:txEl>
                                              <p:pRg st="1" end="1"/>
                                            </p:txEl>
                                          </p:spTgt>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0" nodeType="clickEffect">
                                  <p:stCondLst>
                                    <p:cond delay="0"/>
                                  </p:stCondLst>
                                  <p:childTnLst>
                                    <p:animEffect transition="out" filter="fade">
                                      <p:cBhvr>
                                        <p:cTn id="16" dur="500"/>
                                        <p:tgtEl>
                                          <p:spTgt spid="3">
                                            <p:txEl>
                                              <p:pRg st="2" end="2"/>
                                            </p:txEl>
                                          </p:spTgt>
                                        </p:tgtEl>
                                      </p:cBhvr>
                                    </p:animEffect>
                                    <p:set>
                                      <p:cBhvr>
                                        <p:cTn id="17" dur="1" fill="hold">
                                          <p:stCondLst>
                                            <p:cond delay="499"/>
                                          </p:stCondLst>
                                        </p:cTn>
                                        <p:tgtEl>
                                          <p:spTgt spid="3">
                                            <p:txEl>
                                              <p:pRg st="2" end="2"/>
                                            </p:txEl>
                                          </p:spTgt>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0" nodeType="clickEffect">
                                  <p:stCondLst>
                                    <p:cond delay="0"/>
                                  </p:stCondLst>
                                  <p:childTnLst>
                                    <p:animEffect transition="out" filter="fade">
                                      <p:cBhvr>
                                        <p:cTn id="21" dur="500"/>
                                        <p:tgtEl>
                                          <p:spTgt spid="3">
                                            <p:txEl>
                                              <p:pRg st="3" end="3"/>
                                            </p:txEl>
                                          </p:spTgt>
                                        </p:tgtEl>
                                      </p:cBhvr>
                                    </p:animEffect>
                                    <p:set>
                                      <p:cBhvr>
                                        <p:cTn id="22" dur="1" fill="hold">
                                          <p:stCondLst>
                                            <p:cond delay="499"/>
                                          </p:stCondLst>
                                        </p:cTn>
                                        <p:tgtEl>
                                          <p:spTgt spid="3">
                                            <p:txEl>
                                              <p:pRg st="3" end="3"/>
                                            </p:txEl>
                                          </p:spTgt>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grpId="0" nodeType="clickEffect">
                                  <p:stCondLst>
                                    <p:cond delay="0"/>
                                  </p:stCondLst>
                                  <p:childTnLst>
                                    <p:animEffect transition="out" filter="fade">
                                      <p:cBhvr>
                                        <p:cTn id="26" dur="500"/>
                                        <p:tgtEl>
                                          <p:spTgt spid="3">
                                            <p:txEl>
                                              <p:pRg st="4" end="4"/>
                                            </p:txEl>
                                          </p:spTgt>
                                        </p:tgtEl>
                                      </p:cBhvr>
                                    </p:animEffect>
                                    <p:set>
                                      <p:cBhvr>
                                        <p:cTn id="27" dur="1" fill="hold">
                                          <p:stCondLst>
                                            <p:cond delay="499"/>
                                          </p:stCondLst>
                                        </p:cTn>
                                        <p:tgtEl>
                                          <p:spTgt spid="3">
                                            <p:txEl>
                                              <p:pRg st="4" end="4"/>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100" name="Picture 4"/>
          <p:cNvPicPr>
            <a:picLocks noChangeAspect="1" noChangeArrowheads="1"/>
          </p:cNvPicPr>
          <p:nvPr/>
        </p:nvPicPr>
        <p:blipFill>
          <a:blip r:embed="rId2" cstate="print"/>
          <a:srcRect/>
          <a:stretch>
            <a:fillRect/>
          </a:stretch>
        </p:blipFill>
        <p:spPr bwMode="auto">
          <a:xfrm>
            <a:off x="152400" y="152400"/>
            <a:ext cx="1280160" cy="1280160"/>
          </a:xfrm>
          <a:prstGeom prst="rect">
            <a:avLst/>
          </a:prstGeom>
          <a:noFill/>
          <a:ln w="9525">
            <a:noFill/>
            <a:miter lim="800000"/>
            <a:headEnd/>
            <a:tailEnd/>
          </a:ln>
          <a:effectLst/>
        </p:spPr>
      </p:pic>
      <p:sp>
        <p:nvSpPr>
          <p:cNvPr id="2" name="Title 1"/>
          <p:cNvSpPr>
            <a:spLocks noGrp="1"/>
          </p:cNvSpPr>
          <p:nvPr>
            <p:ph type="title"/>
          </p:nvPr>
        </p:nvSpPr>
        <p:spPr>
          <a:xfrm>
            <a:off x="1600200" y="274638"/>
            <a:ext cx="7086600" cy="868362"/>
          </a:xfrm>
        </p:spPr>
        <p:txBody>
          <a:bodyPr/>
          <a:lstStyle/>
          <a:p>
            <a:r>
              <a:rPr lang="en-US" dirty="0" smtClean="0"/>
              <a:t>Fault Tolerance</a:t>
            </a:r>
            <a:endParaRPr lang="en-US" dirty="0"/>
          </a:p>
        </p:txBody>
      </p:sp>
      <p:sp>
        <p:nvSpPr>
          <p:cNvPr id="3" name="Content Placeholder 2"/>
          <p:cNvSpPr>
            <a:spLocks noGrp="1"/>
          </p:cNvSpPr>
          <p:nvPr>
            <p:ph idx="1"/>
          </p:nvPr>
        </p:nvSpPr>
        <p:spPr/>
        <p:txBody>
          <a:bodyPr/>
          <a:lstStyle/>
          <a:p>
            <a:r>
              <a:rPr lang="en-US" dirty="0" smtClean="0"/>
              <a:t>Fault Detection and Isolation (FDI)</a:t>
            </a:r>
          </a:p>
          <a:p>
            <a:pPr lvl="1"/>
            <a:r>
              <a:rPr lang="en-US" dirty="0" smtClean="0"/>
              <a:t>A subfield of control engineering which concerns itself with monitoring a system, identifying when a fault has occurred and pinpoint the type of fault and its location.</a:t>
            </a:r>
            <a:br>
              <a:rPr lang="en-US" dirty="0" smtClean="0"/>
            </a:br>
            <a:endParaRPr lang="en-US" dirty="0" smtClean="0"/>
          </a:p>
          <a:p>
            <a:r>
              <a:rPr lang="en-US" dirty="0" smtClean="0"/>
              <a:t>Isolate failing component</a:t>
            </a:r>
          </a:p>
          <a:p>
            <a:pPr lvl="1"/>
            <a:r>
              <a:rPr lang="en-US" dirty="0" smtClean="0"/>
              <a:t>When a failure occurs, the system</a:t>
            </a:r>
            <a:br>
              <a:rPr lang="en-US" dirty="0" smtClean="0"/>
            </a:br>
            <a:r>
              <a:rPr lang="en-US" dirty="0" smtClean="0"/>
              <a:t>must be able to isolate the failure</a:t>
            </a:r>
            <a:br>
              <a:rPr lang="en-US" dirty="0" smtClean="0"/>
            </a:br>
            <a:r>
              <a:rPr lang="en-US" dirty="0" smtClean="0"/>
              <a:t>to the offending component. </a:t>
            </a:r>
            <a:endParaRPr lang="en-US" dirty="0"/>
          </a:p>
        </p:txBody>
      </p:sp>
    </p:spTree>
    <p:extLst>
      <p:ext uri="{BB962C8B-B14F-4D97-AF65-F5344CB8AC3E}">
        <p14:creationId xmlns:p14="http://schemas.microsoft.com/office/powerpoint/2010/main" val="429020540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100" name="Picture 4"/>
          <p:cNvPicPr>
            <a:picLocks noChangeAspect="1" noChangeArrowheads="1"/>
          </p:cNvPicPr>
          <p:nvPr/>
        </p:nvPicPr>
        <p:blipFill>
          <a:blip r:embed="rId2" cstate="print"/>
          <a:srcRect/>
          <a:stretch>
            <a:fillRect/>
          </a:stretch>
        </p:blipFill>
        <p:spPr bwMode="auto">
          <a:xfrm>
            <a:off x="152400" y="152400"/>
            <a:ext cx="1280160" cy="1280160"/>
          </a:xfrm>
          <a:prstGeom prst="rect">
            <a:avLst/>
          </a:prstGeom>
          <a:noFill/>
          <a:ln w="9525">
            <a:noFill/>
            <a:miter lim="800000"/>
            <a:headEnd/>
            <a:tailEnd/>
          </a:ln>
          <a:effectLst/>
        </p:spPr>
      </p:pic>
      <p:sp>
        <p:nvSpPr>
          <p:cNvPr id="2" name="Title 1"/>
          <p:cNvSpPr>
            <a:spLocks noGrp="1"/>
          </p:cNvSpPr>
          <p:nvPr>
            <p:ph type="title"/>
          </p:nvPr>
        </p:nvSpPr>
        <p:spPr>
          <a:xfrm>
            <a:off x="1600200" y="274638"/>
            <a:ext cx="7086600" cy="868362"/>
          </a:xfrm>
        </p:spPr>
        <p:txBody>
          <a:bodyPr/>
          <a:lstStyle/>
          <a:p>
            <a:r>
              <a:rPr lang="en-US" dirty="0" smtClean="0"/>
              <a:t>Fault Tolerance</a:t>
            </a:r>
            <a:endParaRPr lang="en-US" dirty="0"/>
          </a:p>
        </p:txBody>
      </p:sp>
      <p:sp>
        <p:nvSpPr>
          <p:cNvPr id="3" name="Content Placeholder 2"/>
          <p:cNvSpPr>
            <a:spLocks noGrp="1"/>
          </p:cNvSpPr>
          <p:nvPr>
            <p:ph idx="1"/>
          </p:nvPr>
        </p:nvSpPr>
        <p:spPr/>
        <p:txBody>
          <a:bodyPr/>
          <a:lstStyle/>
          <a:p>
            <a:r>
              <a:rPr lang="en-US" dirty="0" smtClean="0"/>
              <a:t>Fault Containment</a:t>
            </a:r>
          </a:p>
          <a:p>
            <a:pPr lvl="1"/>
            <a:r>
              <a:rPr lang="en-US" dirty="0" smtClean="0"/>
              <a:t>Some failure mechanisms can cause a system to fail by propagating the failure to the rest of the system.</a:t>
            </a:r>
          </a:p>
          <a:p>
            <a:pPr lvl="1"/>
            <a:r>
              <a:rPr lang="en-US" dirty="0" smtClean="0"/>
              <a:t>Mechanisms that isolate a rogue transmitter or failing component to protect the system are required.</a:t>
            </a:r>
            <a:br>
              <a:rPr lang="en-US" dirty="0" smtClean="0"/>
            </a:br>
            <a:endParaRPr lang="en-US" dirty="0" smtClean="0"/>
          </a:p>
          <a:p>
            <a:r>
              <a:rPr lang="en-US" dirty="0" smtClean="0"/>
              <a:t>Available of reversion modes</a:t>
            </a:r>
          </a:p>
          <a:p>
            <a:pPr lvl="1"/>
            <a:r>
              <a:rPr lang="en-US" dirty="0" smtClean="0"/>
              <a:t>System should be able to maintain some check points which can be used in managing the state changes.</a:t>
            </a:r>
            <a:endParaRPr lang="en-US" dirty="0"/>
          </a:p>
        </p:txBody>
      </p:sp>
    </p:spTree>
    <p:extLst>
      <p:ext uri="{BB962C8B-B14F-4D97-AF65-F5344CB8AC3E}">
        <p14:creationId xmlns:p14="http://schemas.microsoft.com/office/powerpoint/2010/main" val="280552818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100" name="Picture 4"/>
          <p:cNvPicPr>
            <a:picLocks noChangeAspect="1" noChangeArrowheads="1"/>
          </p:cNvPicPr>
          <p:nvPr/>
        </p:nvPicPr>
        <p:blipFill>
          <a:blip r:embed="rId2" cstate="print"/>
          <a:srcRect/>
          <a:stretch>
            <a:fillRect/>
          </a:stretch>
        </p:blipFill>
        <p:spPr bwMode="auto">
          <a:xfrm>
            <a:off x="152400" y="152400"/>
            <a:ext cx="1280160" cy="1280160"/>
          </a:xfrm>
          <a:prstGeom prst="rect">
            <a:avLst/>
          </a:prstGeom>
          <a:noFill/>
          <a:ln w="9525">
            <a:noFill/>
            <a:miter lim="800000"/>
            <a:headEnd/>
            <a:tailEnd/>
          </a:ln>
          <a:effectLst/>
        </p:spPr>
      </p:pic>
      <p:sp>
        <p:nvSpPr>
          <p:cNvPr id="2" name="Title 1"/>
          <p:cNvSpPr>
            <a:spLocks noGrp="1"/>
          </p:cNvSpPr>
          <p:nvPr>
            <p:ph type="title"/>
          </p:nvPr>
        </p:nvSpPr>
        <p:spPr>
          <a:xfrm>
            <a:off x="1600200" y="274638"/>
            <a:ext cx="7086600" cy="868362"/>
          </a:xfrm>
        </p:spPr>
        <p:txBody>
          <a:bodyPr/>
          <a:lstStyle/>
          <a:p>
            <a:r>
              <a:rPr lang="en-US" dirty="0" smtClean="0"/>
              <a:t>System Resilience</a:t>
            </a:r>
            <a:endParaRPr lang="en-US" dirty="0"/>
          </a:p>
        </p:txBody>
      </p:sp>
      <p:sp>
        <p:nvSpPr>
          <p:cNvPr id="3" name="Content Placeholder 2"/>
          <p:cNvSpPr>
            <a:spLocks noGrp="1"/>
          </p:cNvSpPr>
          <p:nvPr>
            <p:ph idx="1"/>
          </p:nvPr>
        </p:nvSpPr>
        <p:spPr/>
        <p:txBody>
          <a:bodyPr/>
          <a:lstStyle/>
          <a:p>
            <a:r>
              <a:rPr lang="en-US" dirty="0" smtClean="0"/>
              <a:t>What is resilience ?</a:t>
            </a:r>
          </a:p>
          <a:p>
            <a:pPr lvl="1"/>
            <a:r>
              <a:rPr lang="en-US" dirty="0" smtClean="0"/>
              <a:t>Resilience is the ability to provide and maintain an acceptable level of service in the face of faults and challenges to normal operation.</a:t>
            </a:r>
          </a:p>
          <a:p>
            <a:pPr lvl="1"/>
            <a:r>
              <a:rPr lang="en-US" dirty="0" smtClean="0"/>
              <a:t>Resiliency pertains to the system's ability to return to its original state after encountering trouble. In other words, if a risk event knocks a system offline, a highly resilient system will return back to work and function as planned as soon as possible. </a:t>
            </a:r>
            <a:br>
              <a:rPr lang="en-US" dirty="0" smtClean="0"/>
            </a:br>
            <a:endParaRPr lang="en-US" dirty="0" smtClean="0"/>
          </a:p>
          <a:p>
            <a:r>
              <a:rPr lang="en-US" dirty="0" smtClean="0"/>
              <a:t>Some risk events</a:t>
            </a:r>
          </a:p>
          <a:p>
            <a:pPr lvl="1"/>
            <a:r>
              <a:rPr lang="en-US" dirty="0" smtClean="0"/>
              <a:t>If power is lost at a plant for two days, can our system recover ?</a:t>
            </a:r>
          </a:p>
          <a:p>
            <a:pPr lvl="1"/>
            <a:r>
              <a:rPr lang="en-US" dirty="0" smtClean="0"/>
              <a:t>If a key service is lost because a database corruption, can the business recover ?</a:t>
            </a:r>
          </a:p>
        </p:txBody>
      </p:sp>
    </p:spTree>
    <p:extLst>
      <p:ext uri="{BB962C8B-B14F-4D97-AF65-F5344CB8AC3E}">
        <p14:creationId xmlns:p14="http://schemas.microsoft.com/office/powerpoint/2010/main" val="75438331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100" name="Picture 4"/>
          <p:cNvPicPr>
            <a:picLocks noChangeAspect="1" noChangeArrowheads="1"/>
          </p:cNvPicPr>
          <p:nvPr/>
        </p:nvPicPr>
        <p:blipFill>
          <a:blip r:embed="rId2" cstate="print"/>
          <a:srcRect/>
          <a:stretch>
            <a:fillRect/>
          </a:stretch>
        </p:blipFill>
        <p:spPr bwMode="auto">
          <a:xfrm>
            <a:off x="152400" y="152400"/>
            <a:ext cx="1280160" cy="1280160"/>
          </a:xfrm>
          <a:prstGeom prst="rect">
            <a:avLst/>
          </a:prstGeom>
          <a:noFill/>
          <a:ln w="9525">
            <a:noFill/>
            <a:miter lim="800000"/>
            <a:headEnd/>
            <a:tailEnd/>
          </a:ln>
          <a:effectLst/>
        </p:spPr>
      </p:pic>
      <p:sp>
        <p:nvSpPr>
          <p:cNvPr id="2" name="Title 1"/>
          <p:cNvSpPr>
            <a:spLocks noGrp="1"/>
          </p:cNvSpPr>
          <p:nvPr>
            <p:ph type="title"/>
          </p:nvPr>
        </p:nvSpPr>
        <p:spPr>
          <a:xfrm>
            <a:off x="1600200" y="274638"/>
            <a:ext cx="7086600" cy="868362"/>
          </a:xfrm>
        </p:spPr>
        <p:txBody>
          <a:bodyPr/>
          <a:lstStyle/>
          <a:p>
            <a:r>
              <a:rPr lang="en-US" dirty="0" smtClean="0"/>
              <a:t>System Resilience</a:t>
            </a:r>
            <a:endParaRPr lang="en-US" dirty="0"/>
          </a:p>
        </p:txBody>
      </p:sp>
      <p:sp>
        <p:nvSpPr>
          <p:cNvPr id="3" name="Content Placeholder 2"/>
          <p:cNvSpPr>
            <a:spLocks noGrp="1"/>
          </p:cNvSpPr>
          <p:nvPr>
            <p:ph idx="1"/>
          </p:nvPr>
        </p:nvSpPr>
        <p:spPr>
          <a:xfrm>
            <a:off x="457200" y="1524000"/>
            <a:ext cx="8305800" cy="5029200"/>
          </a:xfrm>
        </p:spPr>
        <p:txBody>
          <a:bodyPr/>
          <a:lstStyle/>
          <a:p>
            <a:r>
              <a:rPr lang="en-US" dirty="0" smtClean="0"/>
              <a:t>Disaster Recovery</a:t>
            </a:r>
          </a:p>
          <a:p>
            <a:pPr lvl="1"/>
            <a:r>
              <a:rPr lang="en-US" dirty="0" smtClean="0"/>
              <a:t>Disaster recovery is the process, policies and procedures related to preparing for recovery or continuation of technology infrastructure critical to an organization after a natural or human-induced disaster.</a:t>
            </a:r>
            <a:br>
              <a:rPr lang="en-US" dirty="0" smtClean="0"/>
            </a:br>
            <a:endParaRPr lang="en-US" dirty="0" smtClean="0"/>
          </a:p>
          <a:p>
            <a:r>
              <a:rPr lang="en-US" dirty="0" smtClean="0"/>
              <a:t>Some common strategies :</a:t>
            </a:r>
          </a:p>
          <a:p>
            <a:pPr lvl="1"/>
            <a:r>
              <a:rPr lang="en-US" dirty="0" smtClean="0"/>
              <a:t>Backup</a:t>
            </a:r>
          </a:p>
          <a:p>
            <a:pPr lvl="2"/>
            <a:r>
              <a:rPr lang="en-US" dirty="0" smtClean="0"/>
              <a:t>Make data off-site at regular interval</a:t>
            </a:r>
          </a:p>
          <a:p>
            <a:pPr lvl="2"/>
            <a:r>
              <a:rPr lang="en-US" dirty="0" smtClean="0"/>
              <a:t>Replicate data to an off-site location</a:t>
            </a:r>
          </a:p>
          <a:p>
            <a:pPr lvl="2"/>
            <a:r>
              <a:rPr lang="en-US" dirty="0" smtClean="0"/>
              <a:t>Replicate whole system</a:t>
            </a:r>
          </a:p>
          <a:p>
            <a:pPr lvl="1"/>
            <a:r>
              <a:rPr lang="en-US" dirty="0" smtClean="0"/>
              <a:t>Preparing</a:t>
            </a:r>
          </a:p>
          <a:p>
            <a:pPr lvl="2"/>
            <a:r>
              <a:rPr lang="en-US" dirty="0" smtClean="0"/>
              <a:t>Local mirror systems</a:t>
            </a:r>
          </a:p>
          <a:p>
            <a:pPr lvl="2"/>
            <a:r>
              <a:rPr lang="en-US" dirty="0" smtClean="0"/>
              <a:t>Surge protector</a:t>
            </a:r>
          </a:p>
          <a:p>
            <a:pPr lvl="2"/>
            <a:r>
              <a:rPr lang="en-US" dirty="0" smtClean="0"/>
              <a:t>Uninterruptible Power Supply (UPS)</a:t>
            </a:r>
            <a:endParaRPr lang="en-US" dirty="0"/>
          </a:p>
        </p:txBody>
      </p:sp>
    </p:spTree>
    <p:extLst>
      <p:ext uri="{BB962C8B-B14F-4D97-AF65-F5344CB8AC3E}">
        <p14:creationId xmlns:p14="http://schemas.microsoft.com/office/powerpoint/2010/main" val="375056495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100" name="Picture 4"/>
          <p:cNvPicPr>
            <a:picLocks noChangeAspect="1" noChangeArrowheads="1"/>
          </p:cNvPicPr>
          <p:nvPr/>
        </p:nvPicPr>
        <p:blipFill>
          <a:blip r:embed="rId2" cstate="print"/>
          <a:srcRect/>
          <a:stretch>
            <a:fillRect/>
          </a:stretch>
        </p:blipFill>
        <p:spPr bwMode="auto">
          <a:xfrm>
            <a:off x="152400" y="152400"/>
            <a:ext cx="1280160" cy="1280160"/>
          </a:xfrm>
          <a:prstGeom prst="rect">
            <a:avLst/>
          </a:prstGeom>
          <a:noFill/>
          <a:ln w="9525">
            <a:noFill/>
            <a:miter lim="800000"/>
            <a:headEnd/>
            <a:tailEnd/>
          </a:ln>
          <a:effectLst/>
        </p:spPr>
      </p:pic>
      <p:sp>
        <p:nvSpPr>
          <p:cNvPr id="2" name="Title 1"/>
          <p:cNvSpPr>
            <a:spLocks noGrp="1"/>
          </p:cNvSpPr>
          <p:nvPr>
            <p:ph type="title"/>
          </p:nvPr>
        </p:nvSpPr>
        <p:spPr>
          <a:xfrm>
            <a:off x="1600200" y="274638"/>
            <a:ext cx="7086600" cy="868362"/>
          </a:xfrm>
        </p:spPr>
        <p:txBody>
          <a:bodyPr/>
          <a:lstStyle/>
          <a:p>
            <a:r>
              <a:rPr lang="en-US" dirty="0" smtClean="0"/>
              <a:t>System Security</a:t>
            </a:r>
            <a:endParaRPr lang="en-US" dirty="0"/>
          </a:p>
        </p:txBody>
      </p:sp>
      <p:sp>
        <p:nvSpPr>
          <p:cNvPr id="3" name="Content Placeholder 2"/>
          <p:cNvSpPr>
            <a:spLocks noGrp="1"/>
          </p:cNvSpPr>
          <p:nvPr>
            <p:ph idx="1"/>
          </p:nvPr>
        </p:nvSpPr>
        <p:spPr/>
        <p:txBody>
          <a:bodyPr/>
          <a:lstStyle/>
          <a:p>
            <a:r>
              <a:rPr lang="en-US" dirty="0" smtClean="0"/>
              <a:t>Security issue in Cloud Computing :</a:t>
            </a:r>
          </a:p>
          <a:p>
            <a:pPr lvl="1"/>
            <a:r>
              <a:rPr lang="en-US" dirty="0" smtClean="0"/>
              <a:t>Cloud security is an evolving sub-domain of computer security, network security, and, more broadly, information security.</a:t>
            </a:r>
          </a:p>
          <a:p>
            <a:pPr lvl="1"/>
            <a:r>
              <a:rPr lang="en-US" dirty="0" smtClean="0"/>
              <a:t>It refers to a broad set of policies, technologies, and controls deployed to protect data, applications, and the associated infrastructure of cloud computing.</a:t>
            </a:r>
            <a:endParaRPr lang="en-US" dirty="0"/>
          </a:p>
        </p:txBody>
      </p:sp>
    </p:spTree>
    <p:extLst>
      <p:ext uri="{BB962C8B-B14F-4D97-AF65-F5344CB8AC3E}">
        <p14:creationId xmlns:p14="http://schemas.microsoft.com/office/powerpoint/2010/main" val="403895263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100" name="Picture 4"/>
          <p:cNvPicPr>
            <a:picLocks noChangeAspect="1" noChangeArrowheads="1"/>
          </p:cNvPicPr>
          <p:nvPr/>
        </p:nvPicPr>
        <p:blipFill>
          <a:blip r:embed="rId2" cstate="print"/>
          <a:srcRect/>
          <a:stretch>
            <a:fillRect/>
          </a:stretch>
        </p:blipFill>
        <p:spPr bwMode="auto">
          <a:xfrm>
            <a:off x="152400" y="152400"/>
            <a:ext cx="1280160" cy="1280160"/>
          </a:xfrm>
          <a:prstGeom prst="rect">
            <a:avLst/>
          </a:prstGeom>
          <a:noFill/>
          <a:ln w="9525">
            <a:noFill/>
            <a:miter lim="800000"/>
            <a:headEnd/>
            <a:tailEnd/>
          </a:ln>
          <a:effectLst/>
        </p:spPr>
      </p:pic>
      <p:sp>
        <p:nvSpPr>
          <p:cNvPr id="2" name="Title 1"/>
          <p:cNvSpPr>
            <a:spLocks noGrp="1"/>
          </p:cNvSpPr>
          <p:nvPr>
            <p:ph type="title"/>
          </p:nvPr>
        </p:nvSpPr>
        <p:spPr>
          <a:xfrm>
            <a:off x="1600200" y="274638"/>
            <a:ext cx="7086600" cy="868362"/>
          </a:xfrm>
        </p:spPr>
        <p:txBody>
          <a:bodyPr/>
          <a:lstStyle/>
          <a:p>
            <a:r>
              <a:rPr lang="en-US" dirty="0" smtClean="0"/>
              <a:t>System Security</a:t>
            </a:r>
            <a:endParaRPr lang="en-US" dirty="0"/>
          </a:p>
        </p:txBody>
      </p:sp>
      <p:sp>
        <p:nvSpPr>
          <p:cNvPr id="3" name="Content Placeholder 2"/>
          <p:cNvSpPr>
            <a:spLocks noGrp="1"/>
          </p:cNvSpPr>
          <p:nvPr>
            <p:ph idx="1"/>
          </p:nvPr>
        </p:nvSpPr>
        <p:spPr>
          <a:xfrm>
            <a:off x="457200" y="1524000"/>
            <a:ext cx="7239000" cy="4876800"/>
          </a:xfrm>
        </p:spPr>
        <p:txBody>
          <a:bodyPr>
            <a:noAutofit/>
          </a:bodyPr>
          <a:lstStyle/>
          <a:p>
            <a:r>
              <a:rPr lang="en-US" dirty="0" smtClean="0"/>
              <a:t>Important security and privacy issues :</a:t>
            </a:r>
          </a:p>
          <a:p>
            <a:pPr lvl="1"/>
            <a:r>
              <a:rPr lang="en-US" dirty="0" smtClean="0"/>
              <a:t>Data Protection</a:t>
            </a:r>
          </a:p>
          <a:p>
            <a:pPr lvl="2"/>
            <a:r>
              <a:rPr lang="en-US" dirty="0" smtClean="0"/>
              <a:t>To be considered protected, data from one customer must be properly segregated from that of another.</a:t>
            </a:r>
          </a:p>
          <a:p>
            <a:pPr lvl="1"/>
            <a:r>
              <a:rPr lang="en-US" dirty="0" smtClean="0"/>
              <a:t>Identity Management</a:t>
            </a:r>
          </a:p>
          <a:p>
            <a:pPr lvl="2"/>
            <a:r>
              <a:rPr lang="en-US" dirty="0" smtClean="0"/>
              <a:t>Every enterprise will have its own identity management system to control access to information and computing resources.</a:t>
            </a:r>
          </a:p>
          <a:p>
            <a:pPr lvl="1"/>
            <a:r>
              <a:rPr lang="en-US" dirty="0" smtClean="0"/>
              <a:t>Application Security</a:t>
            </a:r>
          </a:p>
          <a:p>
            <a:pPr lvl="2"/>
            <a:r>
              <a:rPr lang="en-US" dirty="0" smtClean="0"/>
              <a:t>Cloud providers should ensure that applications available as a service via the cloud are secure.</a:t>
            </a:r>
          </a:p>
          <a:p>
            <a:pPr lvl="1"/>
            <a:r>
              <a:rPr lang="en-US" dirty="0" smtClean="0"/>
              <a:t>Privacy</a:t>
            </a:r>
          </a:p>
          <a:p>
            <a:pPr lvl="2"/>
            <a:r>
              <a:rPr lang="en-US" dirty="0" smtClean="0"/>
              <a:t>Providers ensure that all critical data are masked and that only authorized users have access to data in its entirety.</a:t>
            </a:r>
            <a:endParaRPr lang="en-US" dirty="0"/>
          </a:p>
        </p:txBody>
      </p:sp>
    </p:spTree>
    <p:extLst>
      <p:ext uri="{BB962C8B-B14F-4D97-AF65-F5344CB8AC3E}">
        <p14:creationId xmlns:p14="http://schemas.microsoft.com/office/powerpoint/2010/main" val="207808817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t>Manageability &amp; Interoperability</a:t>
            </a:r>
            <a:endParaRPr lang="en-US" sz="4000" dirty="0"/>
          </a:p>
        </p:txBody>
      </p:sp>
      <p:sp>
        <p:nvSpPr>
          <p:cNvPr id="3" name="Content Placeholder 2"/>
          <p:cNvSpPr>
            <a:spLocks noGrp="1"/>
          </p:cNvSpPr>
          <p:nvPr>
            <p:ph idx="1"/>
          </p:nvPr>
        </p:nvSpPr>
        <p:spPr>
          <a:xfrm>
            <a:off x="457200" y="1600200"/>
            <a:ext cx="8229600" cy="5029200"/>
          </a:xfrm>
        </p:spPr>
        <p:txBody>
          <a:bodyPr>
            <a:noAutofit/>
          </a:bodyPr>
          <a:lstStyle/>
          <a:p>
            <a:r>
              <a:rPr lang="en-US" dirty="0" smtClean="0"/>
              <a:t>What is manageability ?</a:t>
            </a:r>
          </a:p>
          <a:p>
            <a:pPr lvl="1"/>
            <a:r>
              <a:rPr lang="en-US" dirty="0" smtClean="0"/>
              <a:t>Enterprise-wide administration of  cloud computing systems. Systems manageability is strongly influenced by network management initiatives in telecommunications.</a:t>
            </a:r>
          </a:p>
          <a:p>
            <a:r>
              <a:rPr lang="en-US" dirty="0" smtClean="0"/>
              <a:t>What is interoperability ?</a:t>
            </a:r>
          </a:p>
          <a:p>
            <a:pPr lvl="1"/>
            <a:r>
              <a:rPr lang="en-US" dirty="0" smtClean="0"/>
              <a:t>Interoperability is a property of a product or system, whose interfaces are completely understood, to work with other products or systems, present or future, without any restricted access or implementation. </a:t>
            </a:r>
          </a:p>
          <a:p>
            <a:r>
              <a:rPr lang="en-US" dirty="0" smtClean="0"/>
              <a:t>But how to achieve these properties ?</a:t>
            </a:r>
          </a:p>
          <a:p>
            <a:pPr lvl="1"/>
            <a:r>
              <a:rPr lang="en-US" dirty="0" smtClean="0"/>
              <a:t>System control automation</a:t>
            </a:r>
          </a:p>
          <a:p>
            <a:pPr lvl="1"/>
            <a:r>
              <a:rPr lang="en-US" dirty="0" smtClean="0"/>
              <a:t>System state monitoring</a:t>
            </a:r>
          </a:p>
        </p:txBody>
      </p:sp>
      <p:pic>
        <p:nvPicPr>
          <p:cNvPr id="3074" name="Picture 2"/>
          <p:cNvPicPr>
            <a:picLocks noChangeAspect="1" noChangeArrowheads="1"/>
          </p:cNvPicPr>
          <p:nvPr/>
        </p:nvPicPr>
        <p:blipFill>
          <a:blip r:embed="rId2" cstate="print"/>
          <a:srcRect/>
          <a:stretch>
            <a:fillRect/>
          </a:stretch>
        </p:blipFill>
        <p:spPr bwMode="auto">
          <a:xfrm>
            <a:off x="152400" y="152400"/>
            <a:ext cx="1280160" cy="1280160"/>
          </a:xfrm>
          <a:prstGeom prst="rect">
            <a:avLst/>
          </a:prstGeom>
          <a:noFill/>
          <a:ln w="9525">
            <a:noFill/>
            <a:miter lim="800000"/>
            <a:headEnd/>
            <a:tailEnd/>
          </a:ln>
          <a:effectLst/>
        </p:spPr>
      </p:pic>
    </p:spTree>
    <p:extLst>
      <p:ext uri="{BB962C8B-B14F-4D97-AF65-F5344CB8AC3E}">
        <p14:creationId xmlns:p14="http://schemas.microsoft.com/office/powerpoint/2010/main" val="373962035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t>Control Automation</a:t>
            </a:r>
            <a:endParaRPr lang="en-US" sz="4000" dirty="0"/>
          </a:p>
        </p:txBody>
      </p:sp>
      <p:sp>
        <p:nvSpPr>
          <p:cNvPr id="3" name="Content Placeholder 2"/>
          <p:cNvSpPr>
            <a:spLocks noGrp="1"/>
          </p:cNvSpPr>
          <p:nvPr>
            <p:ph idx="1"/>
          </p:nvPr>
        </p:nvSpPr>
        <p:spPr>
          <a:xfrm>
            <a:off x="457200" y="1447800"/>
            <a:ext cx="8077200" cy="5181600"/>
          </a:xfrm>
        </p:spPr>
        <p:txBody>
          <a:bodyPr>
            <a:noAutofit/>
          </a:bodyPr>
          <a:lstStyle/>
          <a:p>
            <a:r>
              <a:rPr lang="en-US" dirty="0" smtClean="0"/>
              <a:t>What is Autonomic Computing ?</a:t>
            </a:r>
          </a:p>
          <a:p>
            <a:pPr lvl="1"/>
            <a:r>
              <a:rPr lang="en-US" dirty="0" smtClean="0"/>
              <a:t>Its ultimate aim is to develop computer systems capable of self-management, to overcome the rapidly growing complexity of computing systems management, and to reduce the barrier that complexity poses to further growth.</a:t>
            </a:r>
            <a:br>
              <a:rPr lang="en-US" dirty="0" smtClean="0"/>
            </a:br>
            <a:endParaRPr lang="en-US" dirty="0" smtClean="0"/>
          </a:p>
          <a:p>
            <a:r>
              <a:rPr lang="en-US" dirty="0" smtClean="0"/>
              <a:t>Architectural framework :</a:t>
            </a:r>
          </a:p>
          <a:p>
            <a:pPr lvl="1"/>
            <a:r>
              <a:rPr lang="en-US" dirty="0" smtClean="0"/>
              <a:t>Composed by Autonomic Components (AC) which will interact with each other.</a:t>
            </a:r>
          </a:p>
          <a:p>
            <a:pPr lvl="1"/>
            <a:r>
              <a:rPr lang="en-US" dirty="0" smtClean="0"/>
              <a:t>An AC can be modeled in terms of two main control loops (local and global) with sensors (for self-monitoring), effectors (for self-adjustment), knowledge and planer/adapter for exploiting policies based on self- and environment awareness.</a:t>
            </a:r>
          </a:p>
        </p:txBody>
      </p:sp>
      <p:pic>
        <p:nvPicPr>
          <p:cNvPr id="3074" name="Picture 2"/>
          <p:cNvPicPr>
            <a:picLocks noChangeAspect="1" noChangeArrowheads="1"/>
          </p:cNvPicPr>
          <p:nvPr/>
        </p:nvPicPr>
        <p:blipFill>
          <a:blip r:embed="rId2" cstate="print"/>
          <a:srcRect/>
          <a:stretch>
            <a:fillRect/>
          </a:stretch>
        </p:blipFill>
        <p:spPr bwMode="auto">
          <a:xfrm>
            <a:off x="152400" y="152400"/>
            <a:ext cx="1280160" cy="1280160"/>
          </a:xfrm>
          <a:prstGeom prst="rect">
            <a:avLst/>
          </a:prstGeom>
          <a:noFill/>
          <a:ln w="9525">
            <a:noFill/>
            <a:miter lim="800000"/>
            <a:headEnd/>
            <a:tailEnd/>
          </a:ln>
          <a:effectLst/>
        </p:spPr>
      </p:pic>
    </p:spTree>
    <p:extLst>
      <p:ext uri="{BB962C8B-B14F-4D97-AF65-F5344CB8AC3E}">
        <p14:creationId xmlns:p14="http://schemas.microsoft.com/office/powerpoint/2010/main" val="275316042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t>Control Automation</a:t>
            </a:r>
            <a:endParaRPr lang="en-US" sz="4000" dirty="0"/>
          </a:p>
        </p:txBody>
      </p:sp>
      <p:sp>
        <p:nvSpPr>
          <p:cNvPr id="3" name="Content Placeholder 2"/>
          <p:cNvSpPr>
            <a:spLocks noGrp="1"/>
          </p:cNvSpPr>
          <p:nvPr>
            <p:ph idx="1"/>
          </p:nvPr>
        </p:nvSpPr>
        <p:spPr>
          <a:xfrm>
            <a:off x="457200" y="1600200"/>
            <a:ext cx="8229600" cy="4525963"/>
          </a:xfrm>
        </p:spPr>
        <p:txBody>
          <a:bodyPr>
            <a:normAutofit/>
          </a:bodyPr>
          <a:lstStyle/>
          <a:p>
            <a:r>
              <a:rPr lang="en-US" dirty="0" smtClean="0"/>
              <a:t>Four functional areas :</a:t>
            </a:r>
          </a:p>
          <a:p>
            <a:pPr lvl="1"/>
            <a:r>
              <a:rPr lang="en-US" dirty="0" smtClean="0"/>
              <a:t>Self-Configuration</a:t>
            </a:r>
          </a:p>
          <a:p>
            <a:pPr lvl="2"/>
            <a:r>
              <a:rPr lang="en-US" dirty="0" smtClean="0"/>
              <a:t>Automatic configuration of components.</a:t>
            </a:r>
          </a:p>
          <a:p>
            <a:pPr lvl="1"/>
            <a:r>
              <a:rPr lang="en-US" dirty="0" smtClean="0"/>
              <a:t>Self-Healing</a:t>
            </a:r>
          </a:p>
          <a:p>
            <a:pPr lvl="2"/>
            <a:r>
              <a:rPr lang="en-US" dirty="0" smtClean="0"/>
              <a:t>Automatic discovery, and correction of faults.</a:t>
            </a:r>
          </a:p>
          <a:p>
            <a:pPr lvl="1"/>
            <a:r>
              <a:rPr lang="en-US" dirty="0" smtClean="0"/>
              <a:t>Self-Optimization</a:t>
            </a:r>
          </a:p>
          <a:p>
            <a:pPr lvl="2"/>
            <a:r>
              <a:rPr lang="en-US" dirty="0" smtClean="0"/>
              <a:t>Automatic monitoring and control of resources to ensure the optimal functioning with respect to the defined requirements.</a:t>
            </a:r>
          </a:p>
          <a:p>
            <a:pPr lvl="1"/>
            <a:r>
              <a:rPr lang="en-US" dirty="0" smtClean="0"/>
              <a:t>Self-Protection</a:t>
            </a:r>
          </a:p>
          <a:p>
            <a:pPr lvl="2"/>
            <a:r>
              <a:rPr lang="en-US" dirty="0" smtClean="0"/>
              <a:t>Proactive identification and protection from arbitrary attacks.</a:t>
            </a:r>
          </a:p>
        </p:txBody>
      </p:sp>
      <p:pic>
        <p:nvPicPr>
          <p:cNvPr id="3074" name="Picture 2"/>
          <p:cNvPicPr>
            <a:picLocks noChangeAspect="1" noChangeArrowheads="1"/>
          </p:cNvPicPr>
          <p:nvPr/>
        </p:nvPicPr>
        <p:blipFill>
          <a:blip r:embed="rId2" cstate="print"/>
          <a:srcRect/>
          <a:stretch>
            <a:fillRect/>
          </a:stretch>
        </p:blipFill>
        <p:spPr bwMode="auto">
          <a:xfrm>
            <a:off x="152400" y="152400"/>
            <a:ext cx="1280160" cy="1280160"/>
          </a:xfrm>
          <a:prstGeom prst="rect">
            <a:avLst/>
          </a:prstGeom>
          <a:noFill/>
          <a:ln w="9525">
            <a:noFill/>
            <a:miter lim="800000"/>
            <a:headEnd/>
            <a:tailEnd/>
          </a:ln>
          <a:effectLst/>
        </p:spPr>
      </p:pic>
    </p:spTree>
    <p:extLst>
      <p:ext uri="{BB962C8B-B14F-4D97-AF65-F5344CB8AC3E}">
        <p14:creationId xmlns:p14="http://schemas.microsoft.com/office/powerpoint/2010/main" val="351548510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74638"/>
            <a:ext cx="7162800" cy="868362"/>
          </a:xfrm>
        </p:spPr>
        <p:txBody>
          <a:bodyPr>
            <a:normAutofit/>
          </a:bodyPr>
          <a:lstStyle/>
          <a:p>
            <a:r>
              <a:rPr lang="en-US" sz="4000" dirty="0" smtClean="0"/>
              <a:t>System Monitoring</a:t>
            </a:r>
            <a:endParaRPr lang="en-US" sz="4000" dirty="0"/>
          </a:p>
        </p:txBody>
      </p:sp>
      <p:sp>
        <p:nvSpPr>
          <p:cNvPr id="3" name="Content Placeholder 2"/>
          <p:cNvSpPr>
            <a:spLocks noGrp="1"/>
          </p:cNvSpPr>
          <p:nvPr>
            <p:ph idx="1"/>
          </p:nvPr>
        </p:nvSpPr>
        <p:spPr>
          <a:xfrm>
            <a:off x="457200" y="1600200"/>
            <a:ext cx="8229600" cy="5029200"/>
          </a:xfrm>
        </p:spPr>
        <p:txBody>
          <a:bodyPr>
            <a:normAutofit/>
          </a:bodyPr>
          <a:lstStyle/>
          <a:p>
            <a:r>
              <a:rPr lang="en-US" dirty="0" smtClean="0"/>
              <a:t>What is system monitor ?</a:t>
            </a:r>
          </a:p>
          <a:p>
            <a:pPr lvl="1"/>
            <a:r>
              <a:rPr lang="en-US" dirty="0" smtClean="0"/>
              <a:t>A System Monitor in systems engineering is a process within a distributed system for collecting and storing state data.</a:t>
            </a:r>
            <a:br>
              <a:rPr lang="en-US" dirty="0" smtClean="0"/>
            </a:br>
            <a:endParaRPr lang="en-US" dirty="0" smtClean="0"/>
          </a:p>
          <a:p>
            <a:r>
              <a:rPr lang="en-US" dirty="0" smtClean="0"/>
              <a:t>What should be monitored in the Cloud ?</a:t>
            </a:r>
          </a:p>
          <a:p>
            <a:pPr lvl="1"/>
            <a:r>
              <a:rPr lang="en-US" dirty="0" smtClean="0"/>
              <a:t>Physical and virtual hardware state</a:t>
            </a:r>
          </a:p>
          <a:p>
            <a:pPr lvl="1"/>
            <a:r>
              <a:rPr lang="en-US" dirty="0" smtClean="0"/>
              <a:t>Resource performance metrics</a:t>
            </a:r>
          </a:p>
          <a:p>
            <a:pPr lvl="1"/>
            <a:r>
              <a:rPr lang="en-US" dirty="0" smtClean="0"/>
              <a:t>Network access patterns</a:t>
            </a:r>
          </a:p>
          <a:p>
            <a:pPr lvl="1"/>
            <a:r>
              <a:rPr lang="en-US" dirty="0" smtClean="0"/>
              <a:t>System logs</a:t>
            </a:r>
          </a:p>
          <a:p>
            <a:pPr lvl="1"/>
            <a:r>
              <a:rPr lang="en-US" dirty="0" smtClean="0"/>
              <a:t>… etc</a:t>
            </a:r>
            <a:br>
              <a:rPr lang="en-US" dirty="0" smtClean="0"/>
            </a:br>
            <a:endParaRPr lang="en-US" dirty="0" smtClean="0"/>
          </a:p>
          <a:p>
            <a:r>
              <a:rPr lang="en-US" dirty="0" smtClean="0"/>
              <a:t>Anything more ?</a:t>
            </a:r>
          </a:p>
          <a:p>
            <a:pPr lvl="1"/>
            <a:r>
              <a:rPr lang="en-US" dirty="0" smtClean="0"/>
              <a:t>Billing system</a:t>
            </a:r>
          </a:p>
        </p:txBody>
      </p:sp>
      <p:pic>
        <p:nvPicPr>
          <p:cNvPr id="3074" name="Picture 2"/>
          <p:cNvPicPr>
            <a:picLocks noChangeAspect="1" noChangeArrowheads="1"/>
          </p:cNvPicPr>
          <p:nvPr/>
        </p:nvPicPr>
        <p:blipFill>
          <a:blip r:embed="rId2" cstate="print"/>
          <a:srcRect/>
          <a:stretch>
            <a:fillRect/>
          </a:stretch>
        </p:blipFill>
        <p:spPr bwMode="auto">
          <a:xfrm>
            <a:off x="152400" y="152400"/>
            <a:ext cx="1280160" cy="1280160"/>
          </a:xfrm>
          <a:prstGeom prst="rect">
            <a:avLst/>
          </a:prstGeom>
          <a:noFill/>
          <a:ln w="9525">
            <a:noFill/>
            <a:miter lim="800000"/>
            <a:headEnd/>
            <a:tailEnd/>
          </a:ln>
          <a:effectLst/>
        </p:spPr>
      </p:pic>
      <p:pic>
        <p:nvPicPr>
          <p:cNvPr id="98306" name="Picture 2" descr="http://farm1.static.flickr.com/1/3035796_37df2c6d12.jpg"/>
          <p:cNvPicPr>
            <a:picLocks noChangeAspect="1" noChangeArrowheads="1"/>
          </p:cNvPicPr>
          <p:nvPr/>
        </p:nvPicPr>
        <p:blipFill>
          <a:blip r:embed="rId3" cstate="print"/>
          <a:srcRect/>
          <a:stretch>
            <a:fillRect/>
          </a:stretch>
        </p:blipFill>
        <p:spPr bwMode="auto">
          <a:xfrm>
            <a:off x="5257800" y="3962400"/>
            <a:ext cx="3657600" cy="27432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0250112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標題 1"/>
          <p:cNvSpPr>
            <a:spLocks noGrp="1"/>
          </p:cNvSpPr>
          <p:nvPr>
            <p:ph type="title"/>
          </p:nvPr>
        </p:nvSpPr>
        <p:spPr>
          <a:xfrm>
            <a:off x="1219200" y="301625"/>
            <a:ext cx="7773988" cy="1143000"/>
          </a:xfrm>
        </p:spPr>
        <p:txBody>
          <a:bodyPr/>
          <a:lstStyle/>
          <a:p>
            <a:r>
              <a:rPr lang="en-US" altLang="zh-TW" smtClean="0"/>
              <a:t>Roots Of Cloud Computing</a:t>
            </a:r>
            <a:r>
              <a:rPr lang="zh-TW" altLang="en-US" smtClean="0"/>
              <a:t> </a:t>
            </a:r>
            <a:r>
              <a:rPr lang="en-US" altLang="zh-TW" smtClean="0"/>
              <a:t>(cont.)</a:t>
            </a:r>
            <a:endParaRPr lang="zh-TW" altLang="en-US" smtClean="0"/>
          </a:p>
        </p:txBody>
      </p:sp>
      <p:pic>
        <p:nvPicPr>
          <p:cNvPr id="18435" name="Picture 1"/>
          <p:cNvPicPr>
            <a:picLocks noGrp="1"/>
          </p:cNvPicPr>
          <p:nvPr>
            <p:ph idx="1"/>
          </p:nvPr>
        </p:nvPicPr>
        <p:blipFill>
          <a:blip r:embed="rId3">
            <a:extLst>
              <a:ext uri="{28A0092B-C50C-407E-A947-70E740481C1C}">
                <a14:useLocalDpi xmlns:a14="http://schemas.microsoft.com/office/drawing/2010/main" val="0"/>
              </a:ext>
            </a:extLst>
          </a:blip>
          <a:srcRect/>
          <a:stretch>
            <a:fillRect/>
          </a:stretch>
        </p:blipFill>
        <p:spPr>
          <a:xfrm>
            <a:off x="1905000" y="1600200"/>
            <a:ext cx="5638800" cy="5140325"/>
          </a:xfrm>
        </p:spPr>
      </p:pic>
    </p:spTree>
    <p:extLst>
      <p:ext uri="{BB962C8B-B14F-4D97-AF65-F5344CB8AC3E}">
        <p14:creationId xmlns:p14="http://schemas.microsoft.com/office/powerpoint/2010/main" val="219401188"/>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74638"/>
            <a:ext cx="7162800" cy="868362"/>
          </a:xfrm>
        </p:spPr>
        <p:txBody>
          <a:bodyPr>
            <a:normAutofit/>
          </a:bodyPr>
          <a:lstStyle/>
          <a:p>
            <a:r>
              <a:rPr lang="en-US" sz="4000" dirty="0" smtClean="0"/>
              <a:t>Billing System</a:t>
            </a:r>
            <a:endParaRPr lang="en-US" sz="4000" dirty="0"/>
          </a:p>
        </p:txBody>
      </p:sp>
      <p:sp>
        <p:nvSpPr>
          <p:cNvPr id="3" name="Content Placeholder 2"/>
          <p:cNvSpPr>
            <a:spLocks noGrp="1"/>
          </p:cNvSpPr>
          <p:nvPr>
            <p:ph idx="1"/>
          </p:nvPr>
        </p:nvSpPr>
        <p:spPr>
          <a:xfrm>
            <a:off x="457200" y="1600200"/>
            <a:ext cx="8229600" cy="4800600"/>
          </a:xfrm>
        </p:spPr>
        <p:txBody>
          <a:bodyPr>
            <a:noAutofit/>
          </a:bodyPr>
          <a:lstStyle/>
          <a:p>
            <a:r>
              <a:rPr lang="en-US" dirty="0" smtClean="0"/>
              <a:t>Billing System in Cloud</a:t>
            </a:r>
          </a:p>
          <a:p>
            <a:pPr lvl="1"/>
            <a:r>
              <a:rPr lang="en-US" dirty="0" smtClean="0"/>
              <a:t>Users pay as many as they used.</a:t>
            </a:r>
          </a:p>
          <a:p>
            <a:pPr lvl="1"/>
            <a:r>
              <a:rPr lang="en-US" dirty="0" smtClean="0"/>
              <a:t>Cloud provider must first determine the list of service usage price.</a:t>
            </a:r>
          </a:p>
          <a:p>
            <a:pPr lvl="1"/>
            <a:r>
              <a:rPr lang="en-US" dirty="0" smtClean="0"/>
              <a:t>Cloud provider have to record the resource or service usage of each user, and then charge users by these records.</a:t>
            </a:r>
          </a:p>
          <a:p>
            <a:r>
              <a:rPr lang="en-US" dirty="0" smtClean="0"/>
              <a:t>How can cloud provider know users’ usage ?</a:t>
            </a:r>
          </a:p>
          <a:p>
            <a:pPr lvl="1"/>
            <a:r>
              <a:rPr lang="en-US" dirty="0" smtClean="0"/>
              <a:t>Get those information by means of monitoring system.</a:t>
            </a:r>
          </a:p>
          <a:p>
            <a:pPr lvl="1"/>
            <a:r>
              <a:rPr lang="en-US" dirty="0" smtClean="0"/>
              <a:t>Automatically calculate the total</a:t>
            </a:r>
            <a:br>
              <a:rPr lang="en-US" dirty="0" smtClean="0"/>
            </a:br>
            <a:r>
              <a:rPr lang="en-US" dirty="0" smtClean="0"/>
              <a:t>amount of money which user</a:t>
            </a:r>
            <a:br>
              <a:rPr lang="en-US" dirty="0" smtClean="0"/>
            </a:br>
            <a:r>
              <a:rPr lang="en-US" dirty="0" smtClean="0"/>
              <a:t>should pay. And automatically</a:t>
            </a:r>
            <a:br>
              <a:rPr lang="en-US" dirty="0" smtClean="0"/>
            </a:br>
            <a:r>
              <a:rPr lang="en-US" dirty="0" smtClean="0"/>
              <a:t>request money from use’s banking</a:t>
            </a:r>
            <a:br>
              <a:rPr lang="en-US" dirty="0" smtClean="0"/>
            </a:br>
            <a:r>
              <a:rPr lang="en-US" dirty="0" smtClean="0"/>
              <a:t>account.</a:t>
            </a:r>
          </a:p>
        </p:txBody>
      </p:sp>
      <p:pic>
        <p:nvPicPr>
          <p:cNvPr id="3074" name="Picture 2"/>
          <p:cNvPicPr>
            <a:picLocks noChangeAspect="1" noChangeArrowheads="1"/>
          </p:cNvPicPr>
          <p:nvPr/>
        </p:nvPicPr>
        <p:blipFill>
          <a:blip r:embed="rId2" cstate="print"/>
          <a:srcRect/>
          <a:stretch>
            <a:fillRect/>
          </a:stretch>
        </p:blipFill>
        <p:spPr bwMode="auto">
          <a:xfrm>
            <a:off x="152400" y="152400"/>
            <a:ext cx="1280160" cy="1280160"/>
          </a:xfrm>
          <a:prstGeom prst="rect">
            <a:avLst/>
          </a:prstGeom>
          <a:noFill/>
          <a:ln w="9525">
            <a:noFill/>
            <a:miter lim="800000"/>
            <a:headEnd/>
            <a:tailEnd/>
          </a:ln>
          <a:effectLst/>
        </p:spPr>
      </p:pic>
      <p:pic>
        <p:nvPicPr>
          <p:cNvPr id="101378" name="Picture 2" descr="http://www.pmtechweb.com/images/billing.png"/>
          <p:cNvPicPr>
            <a:picLocks noChangeAspect="1" noChangeArrowheads="1"/>
          </p:cNvPicPr>
          <p:nvPr/>
        </p:nvPicPr>
        <p:blipFill>
          <a:blip r:embed="rId3" cstate="print"/>
          <a:srcRect b="11765"/>
          <a:stretch>
            <a:fillRect/>
          </a:stretch>
        </p:blipFill>
        <p:spPr bwMode="auto">
          <a:xfrm>
            <a:off x="5486400" y="4385982"/>
            <a:ext cx="3505200" cy="231961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89161888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Performance &amp; Optimization</a:t>
            </a:r>
            <a:endParaRPr lang="en-US" dirty="0"/>
          </a:p>
        </p:txBody>
      </p:sp>
      <p:sp>
        <p:nvSpPr>
          <p:cNvPr id="3" name="Content Placeholder 2"/>
          <p:cNvSpPr>
            <a:spLocks noGrp="1"/>
          </p:cNvSpPr>
          <p:nvPr>
            <p:ph idx="1"/>
          </p:nvPr>
        </p:nvSpPr>
        <p:spPr/>
        <p:txBody>
          <a:bodyPr/>
          <a:lstStyle/>
          <a:p>
            <a:r>
              <a:rPr lang="en-US" dirty="0" smtClean="0"/>
              <a:t>Performance guarantees ??</a:t>
            </a:r>
          </a:p>
          <a:p>
            <a:pPr lvl="1"/>
            <a:r>
              <a:rPr lang="en-US" dirty="0" smtClean="0"/>
              <a:t>As the great computing power in cloud, application performance should be guaranteed.</a:t>
            </a:r>
          </a:p>
          <a:p>
            <a:pPr lvl="1"/>
            <a:r>
              <a:rPr lang="en-US" dirty="0" smtClean="0"/>
              <a:t>Cloud providers make use of powerful infrastructure or other underlining resources to build up a highly performed and highly optimized environment, and then deliver the complete services to cloud users.</a:t>
            </a:r>
            <a:br>
              <a:rPr lang="en-US" dirty="0" smtClean="0"/>
            </a:br>
            <a:endParaRPr lang="en-US" dirty="0" smtClean="0"/>
          </a:p>
          <a:p>
            <a:r>
              <a:rPr lang="en-US" dirty="0" smtClean="0"/>
              <a:t>But how to achieve this property ?</a:t>
            </a:r>
          </a:p>
          <a:p>
            <a:pPr lvl="1"/>
            <a:r>
              <a:rPr lang="en-US" dirty="0" smtClean="0"/>
              <a:t>Parallel computing</a:t>
            </a:r>
          </a:p>
          <a:p>
            <a:pPr lvl="1"/>
            <a:r>
              <a:rPr lang="en-US" dirty="0" smtClean="0"/>
              <a:t>Load balancing</a:t>
            </a:r>
          </a:p>
          <a:p>
            <a:pPr lvl="1"/>
            <a:r>
              <a:rPr lang="en-US" dirty="0" smtClean="0"/>
              <a:t>Job scheduling</a:t>
            </a:r>
          </a:p>
        </p:txBody>
      </p:sp>
      <p:pic>
        <p:nvPicPr>
          <p:cNvPr id="5122" name="Picture 2"/>
          <p:cNvPicPr>
            <a:picLocks noChangeAspect="1" noChangeArrowheads="1"/>
          </p:cNvPicPr>
          <p:nvPr/>
        </p:nvPicPr>
        <p:blipFill>
          <a:blip r:embed="rId2" cstate="print"/>
          <a:srcRect/>
          <a:stretch>
            <a:fillRect/>
          </a:stretch>
        </p:blipFill>
        <p:spPr bwMode="auto">
          <a:xfrm>
            <a:off x="152400" y="152400"/>
            <a:ext cx="1280160" cy="1280160"/>
          </a:xfrm>
          <a:prstGeom prst="rect">
            <a:avLst/>
          </a:prstGeom>
          <a:noFill/>
          <a:ln w="9525">
            <a:noFill/>
            <a:miter lim="800000"/>
            <a:headEnd/>
            <a:tailEnd/>
          </a:ln>
          <a:effectLst/>
        </p:spPr>
      </p:pic>
    </p:spTree>
    <p:extLst>
      <p:ext uri="{BB962C8B-B14F-4D97-AF65-F5344CB8AC3E}">
        <p14:creationId xmlns:p14="http://schemas.microsoft.com/office/powerpoint/2010/main" val="331104135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Parallel Processing</a:t>
            </a:r>
            <a:endParaRPr lang="en-US" dirty="0"/>
          </a:p>
        </p:txBody>
      </p:sp>
      <p:sp>
        <p:nvSpPr>
          <p:cNvPr id="3" name="Content Placeholder 2"/>
          <p:cNvSpPr>
            <a:spLocks noGrp="1"/>
          </p:cNvSpPr>
          <p:nvPr>
            <p:ph idx="1"/>
          </p:nvPr>
        </p:nvSpPr>
        <p:spPr>
          <a:xfrm>
            <a:off x="457200" y="1600200"/>
            <a:ext cx="8229600" cy="4114800"/>
          </a:xfrm>
        </p:spPr>
        <p:txBody>
          <a:bodyPr>
            <a:noAutofit/>
          </a:bodyPr>
          <a:lstStyle/>
          <a:p>
            <a:r>
              <a:rPr lang="en-US" dirty="0" smtClean="0"/>
              <a:t>Parallel Processing</a:t>
            </a:r>
          </a:p>
          <a:p>
            <a:pPr lvl="1"/>
            <a:r>
              <a:rPr lang="en-US" dirty="0" smtClean="0"/>
              <a:t>Parallel processing is a form of computation in which many calculations are carried out simultaneously, operating on the principle that large problems can often be divided into smaller ones, which are then solved concurrently.</a:t>
            </a:r>
            <a:br>
              <a:rPr lang="en-US" dirty="0" smtClean="0"/>
            </a:br>
            <a:endParaRPr lang="en-US" dirty="0" smtClean="0"/>
          </a:p>
          <a:p>
            <a:r>
              <a:rPr lang="en-US" dirty="0" smtClean="0"/>
              <a:t>Parallelism in different levels :</a:t>
            </a:r>
          </a:p>
          <a:p>
            <a:pPr lvl="1"/>
            <a:r>
              <a:rPr lang="en-US" dirty="0" smtClean="0"/>
              <a:t>Bit level parallelism</a:t>
            </a:r>
          </a:p>
          <a:p>
            <a:pPr lvl="1"/>
            <a:r>
              <a:rPr lang="en-US" dirty="0" smtClean="0"/>
              <a:t>Instruction level parallelism</a:t>
            </a:r>
          </a:p>
          <a:p>
            <a:pPr lvl="1"/>
            <a:r>
              <a:rPr lang="en-US" dirty="0" smtClean="0"/>
              <a:t>Data level parallelism</a:t>
            </a:r>
          </a:p>
          <a:p>
            <a:pPr lvl="1"/>
            <a:r>
              <a:rPr lang="en-US" dirty="0" smtClean="0"/>
              <a:t>Task level parallelism</a:t>
            </a:r>
          </a:p>
        </p:txBody>
      </p:sp>
      <p:pic>
        <p:nvPicPr>
          <p:cNvPr id="5122" name="Picture 2"/>
          <p:cNvPicPr>
            <a:picLocks noChangeAspect="1" noChangeArrowheads="1"/>
          </p:cNvPicPr>
          <p:nvPr/>
        </p:nvPicPr>
        <p:blipFill>
          <a:blip r:embed="rId2" cstate="print"/>
          <a:srcRect/>
          <a:stretch>
            <a:fillRect/>
          </a:stretch>
        </p:blipFill>
        <p:spPr bwMode="auto">
          <a:xfrm>
            <a:off x="152400" y="152400"/>
            <a:ext cx="1280160" cy="1280160"/>
          </a:xfrm>
          <a:prstGeom prst="rect">
            <a:avLst/>
          </a:prstGeom>
          <a:noFill/>
          <a:ln w="9525">
            <a:noFill/>
            <a:miter lim="800000"/>
            <a:headEnd/>
            <a:tailEnd/>
          </a:ln>
          <a:effectLst/>
        </p:spPr>
      </p:pic>
    </p:spTree>
    <p:extLst>
      <p:ext uri="{BB962C8B-B14F-4D97-AF65-F5344CB8AC3E}">
        <p14:creationId xmlns:p14="http://schemas.microsoft.com/office/powerpoint/2010/main" val="423567624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Parallel Processing</a:t>
            </a:r>
            <a:endParaRPr lang="en-US" dirty="0"/>
          </a:p>
        </p:txBody>
      </p:sp>
      <p:sp>
        <p:nvSpPr>
          <p:cNvPr id="3" name="Content Placeholder 2"/>
          <p:cNvSpPr>
            <a:spLocks noGrp="1"/>
          </p:cNvSpPr>
          <p:nvPr>
            <p:ph idx="1"/>
          </p:nvPr>
        </p:nvSpPr>
        <p:spPr/>
        <p:txBody>
          <a:bodyPr/>
          <a:lstStyle/>
          <a:p>
            <a:r>
              <a:rPr lang="en-US" dirty="0" smtClean="0"/>
              <a:t>Hardware approaches</a:t>
            </a:r>
          </a:p>
          <a:p>
            <a:pPr lvl="1"/>
            <a:r>
              <a:rPr lang="en-US" dirty="0" smtClean="0"/>
              <a:t>Multi-core computer</a:t>
            </a:r>
          </a:p>
          <a:p>
            <a:pPr lvl="1"/>
            <a:r>
              <a:rPr lang="en-US" dirty="0" smtClean="0"/>
              <a:t>Symmetric multi-processor</a:t>
            </a:r>
          </a:p>
          <a:p>
            <a:pPr lvl="1"/>
            <a:r>
              <a:rPr lang="en-US" dirty="0" smtClean="0"/>
              <a:t>General purpose graphic processing unit</a:t>
            </a:r>
          </a:p>
          <a:p>
            <a:pPr lvl="1"/>
            <a:r>
              <a:rPr lang="en-US" dirty="0" smtClean="0"/>
              <a:t>Vector processor</a:t>
            </a:r>
          </a:p>
          <a:p>
            <a:pPr lvl="1"/>
            <a:r>
              <a:rPr lang="en-US" dirty="0" smtClean="0"/>
              <a:t>Distributed computing</a:t>
            </a:r>
          </a:p>
          <a:p>
            <a:pPr lvl="2"/>
            <a:r>
              <a:rPr lang="en-US" dirty="0" smtClean="0"/>
              <a:t>Cluster computing</a:t>
            </a:r>
          </a:p>
          <a:p>
            <a:pPr lvl="2"/>
            <a:r>
              <a:rPr lang="en-US" dirty="0" smtClean="0"/>
              <a:t>Grid computing</a:t>
            </a:r>
          </a:p>
          <a:p>
            <a:r>
              <a:rPr lang="en-US" dirty="0" smtClean="0"/>
              <a:t>Software approaches</a:t>
            </a:r>
          </a:p>
          <a:p>
            <a:pPr lvl="1"/>
            <a:r>
              <a:rPr lang="en-US" dirty="0" smtClean="0"/>
              <a:t>Parallel programming language</a:t>
            </a:r>
          </a:p>
          <a:p>
            <a:pPr lvl="1"/>
            <a:r>
              <a:rPr lang="en-US" dirty="0" smtClean="0"/>
              <a:t>Automatic parallelization</a:t>
            </a:r>
            <a:endParaRPr lang="en-US" dirty="0"/>
          </a:p>
        </p:txBody>
      </p:sp>
      <p:pic>
        <p:nvPicPr>
          <p:cNvPr id="5122" name="Picture 2"/>
          <p:cNvPicPr>
            <a:picLocks noChangeAspect="1" noChangeArrowheads="1"/>
          </p:cNvPicPr>
          <p:nvPr/>
        </p:nvPicPr>
        <p:blipFill>
          <a:blip r:embed="rId2" cstate="print"/>
          <a:srcRect/>
          <a:stretch>
            <a:fillRect/>
          </a:stretch>
        </p:blipFill>
        <p:spPr bwMode="auto">
          <a:xfrm>
            <a:off x="152400" y="152400"/>
            <a:ext cx="1280160" cy="1280160"/>
          </a:xfrm>
          <a:prstGeom prst="rect">
            <a:avLst/>
          </a:prstGeom>
          <a:noFill/>
          <a:ln w="9525">
            <a:noFill/>
            <a:miter lim="800000"/>
            <a:headEnd/>
            <a:tailEnd/>
          </a:ln>
          <a:effectLst/>
        </p:spPr>
      </p:pic>
      <p:pic>
        <p:nvPicPr>
          <p:cNvPr id="104450" name="Picture 2" descr="http://www.engadget.com/media/2007/08/8-11-07-warhawk-servers.jpg"/>
          <p:cNvPicPr>
            <a:picLocks noChangeAspect="1" noChangeArrowheads="1"/>
          </p:cNvPicPr>
          <p:nvPr/>
        </p:nvPicPr>
        <p:blipFill>
          <a:blip r:embed="rId3" cstate="print"/>
          <a:srcRect b="4972"/>
          <a:stretch>
            <a:fillRect/>
          </a:stretch>
        </p:blipFill>
        <p:spPr bwMode="auto">
          <a:xfrm>
            <a:off x="5334000" y="3352800"/>
            <a:ext cx="3209925" cy="32766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12229778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Load Balancing</a:t>
            </a:r>
            <a:endParaRPr lang="en-US" dirty="0"/>
          </a:p>
        </p:txBody>
      </p:sp>
      <p:sp>
        <p:nvSpPr>
          <p:cNvPr id="3" name="Content Placeholder 2"/>
          <p:cNvSpPr>
            <a:spLocks noGrp="1"/>
          </p:cNvSpPr>
          <p:nvPr>
            <p:ph idx="1"/>
          </p:nvPr>
        </p:nvSpPr>
        <p:spPr/>
        <p:txBody>
          <a:bodyPr/>
          <a:lstStyle/>
          <a:p>
            <a:r>
              <a:rPr lang="en-US" dirty="0" smtClean="0"/>
              <a:t>What is load balancing ?</a:t>
            </a:r>
          </a:p>
          <a:p>
            <a:pPr lvl="1"/>
            <a:r>
              <a:rPr lang="en-US" dirty="0" smtClean="0"/>
              <a:t>Load balancing is a technique to distribute workload evenly across two or more computers, network links, CPUs, hard drives, or other resources, in order to get optimal resource utilization, maximize throughput, minimize response time, and avoid overload.</a:t>
            </a:r>
            <a:br>
              <a:rPr lang="en-US" dirty="0" smtClean="0"/>
            </a:br>
            <a:endParaRPr lang="en-US" dirty="0" smtClean="0"/>
          </a:p>
          <a:p>
            <a:r>
              <a:rPr lang="en-US" dirty="0" smtClean="0"/>
              <a:t>Why should be load balanced ?</a:t>
            </a:r>
          </a:p>
          <a:p>
            <a:pPr lvl="1"/>
            <a:r>
              <a:rPr lang="en-US" dirty="0" smtClean="0"/>
              <a:t>Improve resource utilization</a:t>
            </a:r>
          </a:p>
          <a:p>
            <a:pPr lvl="1"/>
            <a:r>
              <a:rPr lang="en-US" dirty="0" smtClean="0"/>
              <a:t>Improve system performance</a:t>
            </a:r>
          </a:p>
          <a:p>
            <a:pPr lvl="1"/>
            <a:r>
              <a:rPr lang="en-US" dirty="0" smtClean="0"/>
              <a:t>Improve energy efficiency</a:t>
            </a:r>
          </a:p>
        </p:txBody>
      </p:sp>
      <p:pic>
        <p:nvPicPr>
          <p:cNvPr id="5122" name="Picture 2"/>
          <p:cNvPicPr>
            <a:picLocks noChangeAspect="1" noChangeArrowheads="1"/>
          </p:cNvPicPr>
          <p:nvPr/>
        </p:nvPicPr>
        <p:blipFill>
          <a:blip r:embed="rId2" cstate="print"/>
          <a:srcRect/>
          <a:stretch>
            <a:fillRect/>
          </a:stretch>
        </p:blipFill>
        <p:spPr bwMode="auto">
          <a:xfrm>
            <a:off x="152400" y="152400"/>
            <a:ext cx="1280160" cy="1280160"/>
          </a:xfrm>
          <a:prstGeom prst="rect">
            <a:avLst/>
          </a:prstGeom>
          <a:noFill/>
          <a:ln w="9525">
            <a:noFill/>
            <a:miter lim="800000"/>
            <a:headEnd/>
            <a:tailEnd/>
          </a:ln>
          <a:effectLst/>
        </p:spPr>
      </p:pic>
      <p:pic>
        <p:nvPicPr>
          <p:cNvPr id="6" name="Picture 2" descr="http://www.newsbiscuit.com/wp-content/uploads/2010/04/fat-guy-on-sinking-boat.jpg"/>
          <p:cNvPicPr>
            <a:picLocks noChangeAspect="1" noChangeArrowheads="1"/>
          </p:cNvPicPr>
          <p:nvPr/>
        </p:nvPicPr>
        <p:blipFill>
          <a:blip r:embed="rId3" cstate="print"/>
          <a:srcRect/>
          <a:stretch>
            <a:fillRect/>
          </a:stretch>
        </p:blipFill>
        <p:spPr bwMode="auto">
          <a:xfrm>
            <a:off x="4953000" y="3733799"/>
            <a:ext cx="4035798" cy="29622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7" name="Rectangle 6"/>
          <p:cNvSpPr/>
          <p:nvPr/>
        </p:nvSpPr>
        <p:spPr>
          <a:xfrm>
            <a:off x="2379401" y="5725180"/>
            <a:ext cx="1963999" cy="523220"/>
          </a:xfrm>
          <a:prstGeom prst="rect">
            <a:avLst/>
          </a:prstGeom>
          <a:noFill/>
        </p:spPr>
        <p:txBody>
          <a:bodyPr wrap="none" lIns="91440" tIns="45720" rIns="91440" bIns="45720">
            <a:spAutoFit/>
          </a:bodyPr>
          <a:lstStyle/>
          <a:p>
            <a:pPr algn="ctr"/>
            <a:r>
              <a:rPr lang="en-US" sz="28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Unbalanced</a:t>
            </a:r>
            <a:endParaRPr lang="en-US" sz="28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
        <p:nvSpPr>
          <p:cNvPr id="8" name="Right Arrow 7"/>
          <p:cNvSpPr/>
          <p:nvPr/>
        </p:nvSpPr>
        <p:spPr>
          <a:xfrm>
            <a:off x="4343400" y="5877580"/>
            <a:ext cx="457200" cy="228600"/>
          </a:xfrm>
          <a:prstGeom prst="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7780615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Job Scheduling</a:t>
            </a:r>
            <a:endParaRPr lang="en-US" dirty="0"/>
          </a:p>
        </p:txBody>
      </p:sp>
      <p:sp>
        <p:nvSpPr>
          <p:cNvPr id="3" name="Content Placeholder 2"/>
          <p:cNvSpPr>
            <a:spLocks noGrp="1"/>
          </p:cNvSpPr>
          <p:nvPr>
            <p:ph idx="1"/>
          </p:nvPr>
        </p:nvSpPr>
        <p:spPr>
          <a:xfrm>
            <a:off x="457200" y="1600200"/>
            <a:ext cx="8229600" cy="4953000"/>
          </a:xfrm>
        </p:spPr>
        <p:txBody>
          <a:bodyPr/>
          <a:lstStyle/>
          <a:p>
            <a:r>
              <a:rPr lang="en-US" dirty="0" smtClean="0"/>
              <a:t>What is job scheduler ?</a:t>
            </a:r>
          </a:p>
          <a:p>
            <a:pPr lvl="1"/>
            <a:r>
              <a:rPr lang="en-US" dirty="0" smtClean="0"/>
              <a:t>A job scheduler is a software application that is in charge of unattended background executions, commonly known for historical reasons as batch processing.</a:t>
            </a:r>
            <a:br>
              <a:rPr lang="en-US" dirty="0" smtClean="0"/>
            </a:br>
            <a:endParaRPr lang="en-US" dirty="0" smtClean="0"/>
          </a:p>
          <a:p>
            <a:r>
              <a:rPr lang="en-US" dirty="0" smtClean="0"/>
              <a:t>What should be scheduled in Cloud ?</a:t>
            </a:r>
          </a:p>
          <a:p>
            <a:pPr lvl="1"/>
            <a:r>
              <a:rPr lang="en-US" dirty="0" smtClean="0"/>
              <a:t>Computation intensive tasks</a:t>
            </a:r>
          </a:p>
          <a:p>
            <a:pPr lvl="1"/>
            <a:r>
              <a:rPr lang="en-US" dirty="0" smtClean="0"/>
              <a:t>Dynamic growing and shrinking tasks</a:t>
            </a:r>
          </a:p>
          <a:p>
            <a:pPr lvl="1"/>
            <a:r>
              <a:rPr lang="en-US" dirty="0" smtClean="0"/>
              <a:t>Tasks with complex processing dependency</a:t>
            </a:r>
            <a:br>
              <a:rPr lang="en-US" dirty="0" smtClean="0"/>
            </a:br>
            <a:endParaRPr lang="en-US" dirty="0" smtClean="0"/>
          </a:p>
          <a:p>
            <a:r>
              <a:rPr lang="en-US" dirty="0" smtClean="0"/>
              <a:t>How to approach ?</a:t>
            </a:r>
          </a:p>
          <a:p>
            <a:pPr lvl="1"/>
            <a:r>
              <a:rPr lang="en-US" dirty="0" smtClean="0"/>
              <a:t>Use pre-defined workflow</a:t>
            </a:r>
          </a:p>
          <a:p>
            <a:pPr lvl="1"/>
            <a:r>
              <a:rPr lang="en-US" dirty="0" smtClean="0"/>
              <a:t>System automatic configuration</a:t>
            </a:r>
          </a:p>
        </p:txBody>
      </p:sp>
      <p:pic>
        <p:nvPicPr>
          <p:cNvPr id="5122" name="Picture 2"/>
          <p:cNvPicPr>
            <a:picLocks noChangeAspect="1" noChangeArrowheads="1"/>
          </p:cNvPicPr>
          <p:nvPr/>
        </p:nvPicPr>
        <p:blipFill>
          <a:blip r:embed="rId2" cstate="print"/>
          <a:srcRect/>
          <a:stretch>
            <a:fillRect/>
          </a:stretch>
        </p:blipFill>
        <p:spPr bwMode="auto">
          <a:xfrm>
            <a:off x="152400" y="152400"/>
            <a:ext cx="1280160" cy="1280160"/>
          </a:xfrm>
          <a:prstGeom prst="rect">
            <a:avLst/>
          </a:prstGeom>
          <a:noFill/>
          <a:ln w="9525">
            <a:noFill/>
            <a:miter lim="800000"/>
            <a:headEnd/>
            <a:tailEnd/>
          </a:ln>
          <a:effectLst/>
        </p:spPr>
      </p:pic>
    </p:spTree>
    <p:extLst>
      <p:ext uri="{BB962C8B-B14F-4D97-AF65-F5344CB8AC3E}">
        <p14:creationId xmlns:p14="http://schemas.microsoft.com/office/powerpoint/2010/main" val="312462380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74638"/>
            <a:ext cx="7162800" cy="868362"/>
          </a:xfrm>
        </p:spPr>
        <p:txBody>
          <a:bodyPr/>
          <a:lstStyle/>
          <a:p>
            <a:r>
              <a:rPr lang="en-US" dirty="0" smtClean="0"/>
              <a:t>Accessibility &amp; Portability</a:t>
            </a:r>
            <a:endParaRPr lang="en-US" dirty="0"/>
          </a:p>
        </p:txBody>
      </p:sp>
      <p:sp>
        <p:nvSpPr>
          <p:cNvPr id="3" name="Content Placeholder 2"/>
          <p:cNvSpPr>
            <a:spLocks noGrp="1"/>
          </p:cNvSpPr>
          <p:nvPr>
            <p:ph idx="1"/>
          </p:nvPr>
        </p:nvSpPr>
        <p:spPr>
          <a:xfrm>
            <a:off x="457200" y="1600200"/>
            <a:ext cx="8229600" cy="4876800"/>
          </a:xfrm>
        </p:spPr>
        <p:txBody>
          <a:bodyPr/>
          <a:lstStyle/>
          <a:p>
            <a:r>
              <a:rPr lang="en-US" dirty="0" smtClean="0"/>
              <a:t>What is accessibility ?</a:t>
            </a:r>
          </a:p>
          <a:p>
            <a:pPr lvl="1"/>
            <a:r>
              <a:rPr lang="en-US" dirty="0" smtClean="0"/>
              <a:t>Accessibility is a general term used to describe the degree to which a product, device, service, or environment is accessible by as many people as possible.</a:t>
            </a:r>
            <a:br>
              <a:rPr lang="en-US" dirty="0" smtClean="0"/>
            </a:br>
            <a:endParaRPr lang="en-US" dirty="0" smtClean="0"/>
          </a:p>
          <a:p>
            <a:r>
              <a:rPr lang="en-US" dirty="0" smtClean="0"/>
              <a:t>What is service portability ?</a:t>
            </a:r>
          </a:p>
          <a:p>
            <a:pPr lvl="1"/>
            <a:r>
              <a:rPr lang="en-US" dirty="0" smtClean="0"/>
              <a:t>Service portability is the ability to access services using any devices, anywhere, continuously with mobility support and dynamic adaptation to resource variations.</a:t>
            </a:r>
            <a:br>
              <a:rPr lang="en-US" dirty="0" smtClean="0"/>
            </a:br>
            <a:endParaRPr lang="en-US" dirty="0" smtClean="0"/>
          </a:p>
          <a:p>
            <a:r>
              <a:rPr lang="en-US" dirty="0" smtClean="0"/>
              <a:t>But how to achieve these properties ?</a:t>
            </a:r>
          </a:p>
          <a:p>
            <a:pPr lvl="1"/>
            <a:r>
              <a:rPr lang="en-US" dirty="0" smtClean="0"/>
              <a:t>Uniform access</a:t>
            </a:r>
          </a:p>
          <a:p>
            <a:pPr lvl="1"/>
            <a:r>
              <a:rPr lang="en-US" dirty="0" smtClean="0"/>
              <a:t>Thin client</a:t>
            </a:r>
            <a:endParaRPr lang="en-US" dirty="0"/>
          </a:p>
        </p:txBody>
      </p:sp>
      <p:pic>
        <p:nvPicPr>
          <p:cNvPr id="4" name="Picture 3"/>
          <p:cNvPicPr>
            <a:picLocks noChangeAspect="1" noChangeArrowheads="1"/>
          </p:cNvPicPr>
          <p:nvPr/>
        </p:nvPicPr>
        <p:blipFill>
          <a:blip r:embed="rId2" cstate="print"/>
          <a:srcRect/>
          <a:stretch>
            <a:fillRect/>
          </a:stretch>
        </p:blipFill>
        <p:spPr bwMode="auto">
          <a:xfrm>
            <a:off x="152400" y="152400"/>
            <a:ext cx="1280160" cy="1280160"/>
          </a:xfrm>
          <a:prstGeom prst="rect">
            <a:avLst/>
          </a:prstGeom>
          <a:noFill/>
          <a:ln w="9525">
            <a:noFill/>
            <a:miter lim="800000"/>
            <a:headEnd/>
            <a:tailEnd/>
          </a:ln>
          <a:effectLst/>
        </p:spPr>
      </p:pic>
    </p:spTree>
    <p:extLst>
      <p:ext uri="{BB962C8B-B14F-4D97-AF65-F5344CB8AC3E}">
        <p14:creationId xmlns:p14="http://schemas.microsoft.com/office/powerpoint/2010/main" val="60908065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74638"/>
            <a:ext cx="7162800" cy="868362"/>
          </a:xfrm>
        </p:spPr>
        <p:txBody>
          <a:bodyPr/>
          <a:lstStyle/>
          <a:p>
            <a:r>
              <a:rPr lang="en-US" dirty="0" smtClean="0"/>
              <a:t>Uniform Access</a:t>
            </a:r>
            <a:endParaRPr lang="en-US" dirty="0"/>
          </a:p>
        </p:txBody>
      </p:sp>
      <p:sp>
        <p:nvSpPr>
          <p:cNvPr id="3" name="Content Placeholder 2"/>
          <p:cNvSpPr>
            <a:spLocks noGrp="1"/>
          </p:cNvSpPr>
          <p:nvPr>
            <p:ph idx="1"/>
          </p:nvPr>
        </p:nvSpPr>
        <p:spPr/>
        <p:txBody>
          <a:bodyPr/>
          <a:lstStyle/>
          <a:p>
            <a:r>
              <a:rPr lang="en-US" dirty="0" smtClean="0"/>
              <a:t>How do users access cloud services ?</a:t>
            </a:r>
          </a:p>
          <a:p>
            <a:pPr lvl="1"/>
            <a:r>
              <a:rPr lang="en-US" dirty="0" smtClean="0"/>
              <a:t>Cloud provider should provide their cloud service by means of widespread accessing media. In other word, users from different operating systems or other accessing platforms should be able to directly be served.</a:t>
            </a:r>
          </a:p>
          <a:p>
            <a:pPr lvl="1"/>
            <a:r>
              <a:rPr lang="en-US" dirty="0" smtClean="0"/>
              <a:t>Nowadays, web browser technique is one of the most widespread platform in almost any intelligent electronic devices. Cloud service take this into concern, and delivery their services with web-based interface through the Internet.</a:t>
            </a:r>
            <a:endParaRPr lang="en-US" dirty="0"/>
          </a:p>
        </p:txBody>
      </p:sp>
      <p:pic>
        <p:nvPicPr>
          <p:cNvPr id="4" name="Picture 3"/>
          <p:cNvPicPr>
            <a:picLocks noChangeAspect="1" noChangeArrowheads="1"/>
          </p:cNvPicPr>
          <p:nvPr/>
        </p:nvPicPr>
        <p:blipFill>
          <a:blip r:embed="rId2" cstate="print"/>
          <a:srcRect/>
          <a:stretch>
            <a:fillRect/>
          </a:stretch>
        </p:blipFill>
        <p:spPr bwMode="auto">
          <a:xfrm>
            <a:off x="152400" y="152400"/>
            <a:ext cx="1280160" cy="1280160"/>
          </a:xfrm>
          <a:prstGeom prst="rect">
            <a:avLst/>
          </a:prstGeom>
          <a:noFill/>
          <a:ln w="9525">
            <a:noFill/>
            <a:miter lim="800000"/>
            <a:headEnd/>
            <a:tailEnd/>
          </a:ln>
          <a:effectLst/>
        </p:spPr>
      </p:pic>
      <p:pic>
        <p:nvPicPr>
          <p:cNvPr id="111618" name="Picture 2" descr="http://www.solidblogger.com/wp-content/uploads/2009/03/firefox-ie-chrome-safari.jpg"/>
          <p:cNvPicPr>
            <a:picLocks noChangeAspect="1" noChangeArrowheads="1"/>
          </p:cNvPicPr>
          <p:nvPr/>
        </p:nvPicPr>
        <p:blipFill>
          <a:blip r:embed="rId3" cstate="print"/>
          <a:srcRect b="6734"/>
          <a:stretch>
            <a:fillRect/>
          </a:stretch>
        </p:blipFill>
        <p:spPr bwMode="auto">
          <a:xfrm>
            <a:off x="1409700" y="4747219"/>
            <a:ext cx="6324600" cy="2110781"/>
          </a:xfrm>
          <a:prstGeom prst="rect">
            <a:avLst/>
          </a:prstGeom>
          <a:noFill/>
        </p:spPr>
      </p:pic>
    </p:spTree>
    <p:extLst>
      <p:ext uri="{BB962C8B-B14F-4D97-AF65-F5344CB8AC3E}">
        <p14:creationId xmlns:p14="http://schemas.microsoft.com/office/powerpoint/2010/main" val="350713731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600200" y="274638"/>
            <a:ext cx="7086600" cy="868362"/>
          </a:xfrm>
        </p:spPr>
        <p:txBody>
          <a:bodyPr/>
          <a:lstStyle/>
          <a:p>
            <a:r>
              <a:rPr lang="en-US" dirty="0" smtClean="0"/>
              <a:t>Thin Client</a:t>
            </a:r>
            <a:endParaRPr lang="en-US" dirty="0"/>
          </a:p>
        </p:txBody>
      </p:sp>
      <p:sp>
        <p:nvSpPr>
          <p:cNvPr id="3" name="Content Placeholder 2"/>
          <p:cNvSpPr>
            <a:spLocks noGrp="1"/>
          </p:cNvSpPr>
          <p:nvPr>
            <p:ph idx="1"/>
          </p:nvPr>
        </p:nvSpPr>
        <p:spPr>
          <a:xfrm>
            <a:off x="457200" y="1600200"/>
            <a:ext cx="8534400" cy="4953000"/>
          </a:xfrm>
        </p:spPr>
        <p:txBody>
          <a:bodyPr>
            <a:normAutofit/>
          </a:bodyPr>
          <a:lstStyle/>
          <a:p>
            <a:r>
              <a:rPr lang="en-US" dirty="0" smtClean="0"/>
              <a:t>What is thin client ?</a:t>
            </a:r>
          </a:p>
          <a:p>
            <a:pPr lvl="1"/>
            <a:r>
              <a:rPr lang="en-US" dirty="0" smtClean="0"/>
              <a:t>Thin client is a computer or a computer program which depends heavily on some other computer to fulfill its traditional computational roles. This stands in contrast to the traditional fat client, a computer designed to take on these roles by itself.</a:t>
            </a:r>
          </a:p>
          <a:p>
            <a:r>
              <a:rPr lang="en-US" dirty="0" smtClean="0"/>
              <a:t>Characteristics :</a:t>
            </a:r>
          </a:p>
          <a:p>
            <a:pPr lvl="1"/>
            <a:r>
              <a:rPr lang="en-US" dirty="0" smtClean="0"/>
              <a:t>Cheap client hardware</a:t>
            </a:r>
          </a:p>
          <a:p>
            <a:pPr lvl="2"/>
            <a:r>
              <a:rPr lang="en-US" dirty="0" smtClean="0"/>
              <a:t>While the cloud providers handle several client sessions at once, the clients can be made out of much cheaper hardware.</a:t>
            </a:r>
          </a:p>
          <a:p>
            <a:pPr lvl="1"/>
            <a:r>
              <a:rPr lang="en-US" dirty="0" smtClean="0"/>
              <a:t>Diversity of end devices</a:t>
            </a:r>
          </a:p>
          <a:p>
            <a:pPr lvl="2"/>
            <a:r>
              <a:rPr lang="en-US" dirty="0" smtClean="0"/>
              <a:t>End user can access cloud service via plenty of various electronic devices, which include mobile phones and smart TV. </a:t>
            </a:r>
          </a:p>
          <a:p>
            <a:pPr lvl="1"/>
            <a:r>
              <a:rPr lang="en-US" dirty="0" smtClean="0"/>
              <a:t>Client simplicity</a:t>
            </a:r>
          </a:p>
          <a:p>
            <a:pPr lvl="2"/>
            <a:r>
              <a:rPr lang="en-US" dirty="0" smtClean="0"/>
              <a:t>Client local system do not need complete operational functionalities.</a:t>
            </a:r>
          </a:p>
        </p:txBody>
      </p:sp>
      <p:pic>
        <p:nvPicPr>
          <p:cNvPr id="4" name="Picture 3"/>
          <p:cNvPicPr>
            <a:picLocks noChangeAspect="1" noChangeArrowheads="1"/>
          </p:cNvPicPr>
          <p:nvPr/>
        </p:nvPicPr>
        <p:blipFill>
          <a:blip r:embed="rId2" cstate="print"/>
          <a:srcRect/>
          <a:stretch>
            <a:fillRect/>
          </a:stretch>
        </p:blipFill>
        <p:spPr bwMode="auto">
          <a:xfrm>
            <a:off x="152400" y="152400"/>
            <a:ext cx="1280160" cy="1280160"/>
          </a:xfrm>
          <a:prstGeom prst="rect">
            <a:avLst/>
          </a:prstGeom>
          <a:noFill/>
          <a:ln w="9525">
            <a:noFill/>
            <a:miter lim="800000"/>
            <a:headEnd/>
            <a:tailEnd/>
          </a:ln>
          <a:effectLst/>
        </p:spPr>
      </p:pic>
    </p:spTree>
    <p:extLst>
      <p:ext uri="{BB962C8B-B14F-4D97-AF65-F5344CB8AC3E}">
        <p14:creationId xmlns:p14="http://schemas.microsoft.com/office/powerpoint/2010/main" val="367347417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4" descr="C:\Users\Andy\AppData\Local\Microsoft\Windows\Temporary Internet Files\Content.IE5\PQCBMZKS\MPj04422350000[1].jpg"/>
          <p:cNvPicPr>
            <a:picLocks noChangeAspect="1" noChangeArrowheads="1"/>
          </p:cNvPicPr>
          <p:nvPr/>
        </p:nvPicPr>
        <p:blipFill>
          <a:blip r:embed="rId2" cstate="print"/>
          <a:srcRect t="23170" b="3601"/>
          <a:stretch>
            <a:fillRect/>
          </a:stretch>
        </p:blipFill>
        <p:spPr bwMode="auto">
          <a:xfrm flipH="1">
            <a:off x="4000500" y="0"/>
            <a:ext cx="5143500" cy="4648200"/>
          </a:xfrm>
          <a:prstGeom prst="rect">
            <a:avLst/>
          </a:prstGeom>
          <a:noFill/>
        </p:spPr>
      </p:pic>
      <p:sp>
        <p:nvSpPr>
          <p:cNvPr id="2" name="Title 1"/>
          <p:cNvSpPr>
            <a:spLocks noGrp="1"/>
          </p:cNvSpPr>
          <p:nvPr>
            <p:ph type="title"/>
          </p:nvPr>
        </p:nvSpPr>
        <p:spPr/>
        <p:txBody>
          <a:bodyPr/>
          <a:lstStyle/>
          <a:p>
            <a:r>
              <a:rPr lang="en-US" dirty="0" smtClean="0"/>
              <a:t>What is cloud computing ?</a:t>
            </a:r>
            <a:endParaRPr lang="en-US" dirty="0"/>
          </a:p>
        </p:txBody>
      </p:sp>
      <p:sp>
        <p:nvSpPr>
          <p:cNvPr id="3" name="Text Placeholder 2"/>
          <p:cNvSpPr>
            <a:spLocks noGrp="1"/>
          </p:cNvSpPr>
          <p:nvPr>
            <p:ph type="body" idx="1"/>
          </p:nvPr>
        </p:nvSpPr>
        <p:spPr/>
        <p:txBody>
          <a:bodyPr/>
          <a:lstStyle/>
          <a:p>
            <a:r>
              <a:rPr lang="en-US" dirty="0" smtClean="0">
                <a:solidFill>
                  <a:srgbClr val="C00000"/>
                </a:solidFill>
              </a:rPr>
              <a:t>What can we gain from cloud ?</a:t>
            </a:r>
            <a:endParaRPr lang="en-US" dirty="0">
              <a:solidFill>
                <a:srgbClr val="C00000"/>
              </a:solidFill>
            </a:endParaRPr>
          </a:p>
        </p:txBody>
      </p:sp>
    </p:spTree>
    <p:extLst>
      <p:ext uri="{BB962C8B-B14F-4D97-AF65-F5344CB8AC3E}">
        <p14:creationId xmlns:p14="http://schemas.microsoft.com/office/powerpoint/2010/main" val="319242076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0806" y="31845"/>
            <a:ext cx="8229600" cy="577755"/>
          </a:xfrm>
        </p:spPr>
        <p:txBody>
          <a:bodyPr>
            <a:normAutofit fontScale="90000"/>
          </a:bodyPr>
          <a:lstStyle/>
          <a:p>
            <a:pPr algn="l"/>
            <a:r>
              <a:rPr lang="en-US" sz="3200" dirty="0" smtClean="0"/>
              <a:t>Mainframe Computers</a:t>
            </a:r>
            <a:endParaRPr lang="en-US" sz="3200" dirty="0"/>
          </a:p>
        </p:txBody>
      </p:sp>
      <p:sp>
        <p:nvSpPr>
          <p:cNvPr id="3" name="Content Placeholder 2"/>
          <p:cNvSpPr>
            <a:spLocks noGrp="1"/>
          </p:cNvSpPr>
          <p:nvPr>
            <p:ph idx="1"/>
          </p:nvPr>
        </p:nvSpPr>
        <p:spPr>
          <a:xfrm>
            <a:off x="457200" y="609600"/>
            <a:ext cx="8229600" cy="5516563"/>
          </a:xfrm>
        </p:spPr>
        <p:txBody>
          <a:bodyPr>
            <a:normAutofit lnSpcReduction="10000"/>
          </a:bodyPr>
          <a:lstStyle/>
          <a:p>
            <a:r>
              <a:rPr lang="en-US" dirty="0"/>
              <a:t>Mainframes are a type of computer that generally are known for their large size, amount of storage, processing power and high level of reliability</a:t>
            </a:r>
            <a:r>
              <a:rPr lang="en-US" dirty="0" smtClean="0"/>
              <a:t>.</a:t>
            </a:r>
          </a:p>
          <a:p>
            <a:pPr marL="0" indent="0">
              <a:buNone/>
            </a:pPr>
            <a:endParaRPr lang="en-US" dirty="0" smtClean="0"/>
          </a:p>
          <a:p>
            <a:r>
              <a:rPr lang="en-US" dirty="0"/>
              <a:t>A single mainframe can replace dozens or even hundreds of smaller servers</a:t>
            </a:r>
            <a:r>
              <a:rPr lang="en-US" dirty="0" smtClean="0"/>
              <a:t>.</a:t>
            </a:r>
          </a:p>
          <a:p>
            <a:pPr marL="0" indent="0">
              <a:buNone/>
            </a:pPr>
            <a:endParaRPr lang="en-US" dirty="0" smtClean="0"/>
          </a:p>
          <a:p>
            <a:r>
              <a:rPr lang="en-US" dirty="0" smtClean="0"/>
              <a:t>Widely used area are  </a:t>
            </a:r>
            <a:r>
              <a:rPr lang="en-US" dirty="0"/>
              <a:t>banking, finance, health care, insurance, public utilities, </a:t>
            </a:r>
            <a:r>
              <a:rPr lang="en-US" dirty="0" smtClean="0"/>
              <a:t>government </a:t>
            </a:r>
            <a:r>
              <a:rPr lang="en-US" dirty="0" err="1" smtClean="0"/>
              <a:t>etc</a:t>
            </a:r>
            <a:endParaRPr lang="en-US" dirty="0" smtClean="0"/>
          </a:p>
          <a:p>
            <a:pPr marL="0" indent="0">
              <a:buNone/>
            </a:pPr>
            <a:endParaRPr lang="en-US" dirty="0" smtClean="0"/>
          </a:p>
          <a:p>
            <a:r>
              <a:rPr lang="en-US" dirty="0"/>
              <a:t>Mainframes are able to handle large workloads, and their </a:t>
            </a:r>
            <a:r>
              <a:rPr lang="en-US" dirty="0" smtClean="0"/>
              <a:t>reliability</a:t>
            </a:r>
            <a:r>
              <a:rPr lang="en-US" dirty="0"/>
              <a:t>, scalability and performance make them the system of choice for many organizations for bulk processing, handling transactions and for maintaining vital business records</a:t>
            </a:r>
            <a:r>
              <a:rPr lang="en-US" dirty="0" smtClean="0"/>
              <a:t>.</a:t>
            </a:r>
          </a:p>
          <a:p>
            <a:endParaRPr lang="en-US" dirty="0"/>
          </a:p>
          <a:p>
            <a:endParaRPr lang="en-US" dirty="0" smtClean="0"/>
          </a:p>
          <a:p>
            <a:endParaRPr lang="en-US" dirty="0" smtClean="0"/>
          </a:p>
          <a:p>
            <a:endParaRPr lang="en-US" dirty="0" smtClean="0"/>
          </a:p>
          <a:p>
            <a:endParaRPr lang="en-US" dirty="0"/>
          </a:p>
        </p:txBody>
      </p:sp>
    </p:spTree>
    <p:extLst>
      <p:ext uri="{BB962C8B-B14F-4D97-AF65-F5344CB8AC3E}">
        <p14:creationId xmlns:p14="http://schemas.microsoft.com/office/powerpoint/2010/main" val="3620947906"/>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8676" name="Picture 4" descr="http://seewhy.com/blog/wp-content/uploads/2010/07/Facebook-like-thumbs-up-symbol.jpg"/>
          <p:cNvPicPr>
            <a:picLocks noChangeAspect="1" noChangeArrowheads="1"/>
          </p:cNvPicPr>
          <p:nvPr/>
        </p:nvPicPr>
        <p:blipFill>
          <a:blip r:embed="rId3" cstate="print"/>
          <a:srcRect l="6916" t="7692"/>
          <a:stretch>
            <a:fillRect/>
          </a:stretch>
        </p:blipFill>
        <p:spPr bwMode="auto">
          <a:xfrm>
            <a:off x="5368798" y="2362200"/>
            <a:ext cx="3699002" cy="3657600"/>
          </a:xfrm>
          <a:prstGeom prst="rect">
            <a:avLst/>
          </a:prstGeom>
          <a:noFill/>
        </p:spPr>
      </p:pic>
      <p:sp>
        <p:nvSpPr>
          <p:cNvPr id="2" name="Title 1"/>
          <p:cNvSpPr>
            <a:spLocks noGrp="1"/>
          </p:cNvSpPr>
          <p:nvPr>
            <p:ph type="title"/>
          </p:nvPr>
        </p:nvSpPr>
        <p:spPr/>
        <p:txBody>
          <a:bodyPr/>
          <a:lstStyle/>
          <a:p>
            <a:r>
              <a:rPr lang="en-US" dirty="0" smtClean="0"/>
              <a:t>Benefits From Cloud</a:t>
            </a:r>
            <a:endParaRPr lang="en-US" dirty="0"/>
          </a:p>
        </p:txBody>
      </p:sp>
      <p:sp>
        <p:nvSpPr>
          <p:cNvPr id="3" name="Content Placeholder 2"/>
          <p:cNvSpPr>
            <a:spLocks noGrp="1"/>
          </p:cNvSpPr>
          <p:nvPr>
            <p:ph idx="1"/>
          </p:nvPr>
        </p:nvSpPr>
        <p:spPr/>
        <p:txBody>
          <a:bodyPr/>
          <a:lstStyle/>
          <a:p>
            <a:r>
              <a:rPr lang="en-US" dirty="0" smtClean="0"/>
              <a:t>Cloud computing brings many benefits :</a:t>
            </a:r>
          </a:p>
          <a:p>
            <a:pPr lvl="1"/>
            <a:r>
              <a:rPr lang="en-US" dirty="0" smtClean="0"/>
              <a:t>For the market and enterprises</a:t>
            </a:r>
          </a:p>
          <a:p>
            <a:pPr lvl="2"/>
            <a:r>
              <a:rPr lang="en-US" dirty="0" smtClean="0"/>
              <a:t>Reduce initial investment</a:t>
            </a:r>
          </a:p>
          <a:p>
            <a:pPr lvl="2"/>
            <a:r>
              <a:rPr lang="en-US" dirty="0" smtClean="0"/>
              <a:t>Reduce capital expenditure</a:t>
            </a:r>
          </a:p>
          <a:p>
            <a:pPr lvl="2"/>
            <a:r>
              <a:rPr lang="en-US" dirty="0" smtClean="0"/>
              <a:t>Improve industrial specialization</a:t>
            </a:r>
          </a:p>
          <a:p>
            <a:pPr lvl="2"/>
            <a:r>
              <a:rPr lang="en-US" dirty="0" smtClean="0"/>
              <a:t>Improve resource utilization</a:t>
            </a:r>
          </a:p>
          <a:p>
            <a:pPr lvl="1"/>
            <a:r>
              <a:rPr lang="en-US" dirty="0" smtClean="0"/>
              <a:t>For the end user and individuals</a:t>
            </a:r>
          </a:p>
          <a:p>
            <a:pPr lvl="2"/>
            <a:r>
              <a:rPr lang="en-US" dirty="0" smtClean="0"/>
              <a:t>Reduce local computing power</a:t>
            </a:r>
          </a:p>
          <a:p>
            <a:pPr lvl="2"/>
            <a:r>
              <a:rPr lang="en-US" dirty="0" smtClean="0"/>
              <a:t>Reduce local storage power</a:t>
            </a:r>
          </a:p>
          <a:p>
            <a:pPr lvl="2"/>
            <a:r>
              <a:rPr lang="en-US" dirty="0" smtClean="0"/>
              <a:t>Variety of thin client devices in daily life</a:t>
            </a:r>
            <a:endParaRPr lang="en-US" dirty="0"/>
          </a:p>
        </p:txBody>
      </p:sp>
    </p:spTree>
    <p:extLst>
      <p:ext uri="{BB962C8B-B14F-4D97-AF65-F5344CB8AC3E}">
        <p14:creationId xmlns:p14="http://schemas.microsoft.com/office/powerpoint/2010/main" val="201037076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Reduce Initial Investment</a:t>
            </a:r>
            <a:endParaRPr lang="en-US" dirty="0"/>
          </a:p>
        </p:txBody>
      </p:sp>
      <p:sp>
        <p:nvSpPr>
          <p:cNvPr id="3" name="Content Placeholder 2"/>
          <p:cNvSpPr>
            <a:spLocks noGrp="1"/>
          </p:cNvSpPr>
          <p:nvPr>
            <p:ph idx="1"/>
          </p:nvPr>
        </p:nvSpPr>
        <p:spPr>
          <a:xfrm>
            <a:off x="457200" y="1600200"/>
            <a:ext cx="8229600" cy="5029200"/>
          </a:xfrm>
        </p:spPr>
        <p:txBody>
          <a:bodyPr/>
          <a:lstStyle/>
          <a:p>
            <a:r>
              <a:rPr lang="en-US" dirty="0" smtClean="0"/>
              <a:t>Traditional process of enterprises to initiate business :</a:t>
            </a:r>
          </a:p>
          <a:p>
            <a:pPr lvl="1"/>
            <a:r>
              <a:rPr lang="en-US" dirty="0" smtClean="0"/>
              <a:t>Survey and analysis the industry and market</a:t>
            </a:r>
          </a:p>
          <a:p>
            <a:pPr lvl="1"/>
            <a:r>
              <a:rPr lang="en-US" dirty="0" smtClean="0"/>
              <a:t>Estimate the quantity of supply and demand</a:t>
            </a:r>
          </a:p>
          <a:p>
            <a:pPr lvl="1"/>
            <a:r>
              <a:rPr lang="en-US" dirty="0" smtClean="0"/>
              <a:t>Purchase and deploy IT infrastructure</a:t>
            </a:r>
          </a:p>
          <a:p>
            <a:pPr lvl="1"/>
            <a:r>
              <a:rPr lang="en-US" dirty="0" smtClean="0"/>
              <a:t>Install and test the software system</a:t>
            </a:r>
          </a:p>
          <a:p>
            <a:pPr lvl="1"/>
            <a:r>
              <a:rPr lang="en-US" dirty="0" smtClean="0"/>
              <a:t>Design and develop enterprise specific business service</a:t>
            </a:r>
          </a:p>
          <a:p>
            <a:pPr lvl="1"/>
            <a:r>
              <a:rPr lang="en-US" dirty="0" smtClean="0"/>
              <a:t>Announce the business service to clients</a:t>
            </a:r>
            <a:br>
              <a:rPr lang="en-US" dirty="0" smtClean="0"/>
            </a:br>
            <a:endParaRPr lang="en-US" dirty="0" smtClean="0"/>
          </a:p>
          <a:p>
            <a:r>
              <a:rPr lang="en-US" dirty="0" smtClean="0"/>
              <a:t>Some drawbacks :</a:t>
            </a:r>
          </a:p>
          <a:p>
            <a:pPr lvl="1"/>
            <a:r>
              <a:rPr lang="en-US" dirty="0" smtClean="0"/>
              <a:t>The survey, analysis and estimation may not 100% correct</a:t>
            </a:r>
          </a:p>
          <a:p>
            <a:pPr lvl="1"/>
            <a:r>
              <a:rPr lang="en-US" dirty="0" smtClean="0"/>
              <a:t>Infrastructure deployment is time consuming</a:t>
            </a:r>
          </a:p>
          <a:p>
            <a:pPr lvl="1"/>
            <a:r>
              <a:rPr lang="en-US" dirty="0" smtClean="0"/>
              <a:t>Enterprises should take the risk of wrong investment</a:t>
            </a:r>
          </a:p>
        </p:txBody>
      </p:sp>
    </p:spTree>
    <p:extLst>
      <p:ext uri="{BB962C8B-B14F-4D97-AF65-F5344CB8AC3E}">
        <p14:creationId xmlns:p14="http://schemas.microsoft.com/office/powerpoint/2010/main" val="395425883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Reduce Initial Investment</a:t>
            </a:r>
            <a:endParaRPr lang="en-US" dirty="0"/>
          </a:p>
        </p:txBody>
      </p:sp>
      <p:sp>
        <p:nvSpPr>
          <p:cNvPr id="3" name="Content Placeholder 2"/>
          <p:cNvSpPr>
            <a:spLocks noGrp="1"/>
          </p:cNvSpPr>
          <p:nvPr>
            <p:ph idx="1"/>
          </p:nvPr>
        </p:nvSpPr>
        <p:spPr/>
        <p:txBody>
          <a:bodyPr/>
          <a:lstStyle/>
          <a:p>
            <a:r>
              <a:rPr lang="en-US" dirty="0" smtClean="0"/>
              <a:t>Initiate business with Cloud Computing services :</a:t>
            </a:r>
          </a:p>
          <a:p>
            <a:pPr lvl="1"/>
            <a:r>
              <a:rPr lang="en-US" dirty="0" smtClean="0"/>
              <a:t>Survey and analysis the industry and market</a:t>
            </a:r>
          </a:p>
          <a:p>
            <a:pPr lvl="1"/>
            <a:r>
              <a:rPr lang="en-US" dirty="0" smtClean="0"/>
              <a:t>Chose one cloud provider for enterprise deployment</a:t>
            </a:r>
          </a:p>
          <a:p>
            <a:pPr lvl="1"/>
            <a:r>
              <a:rPr lang="en-US" dirty="0" smtClean="0"/>
              <a:t>Design and develop business service upon cloud environment</a:t>
            </a:r>
          </a:p>
          <a:p>
            <a:pPr lvl="1"/>
            <a:r>
              <a:rPr lang="en-US" dirty="0" smtClean="0"/>
              <a:t>Announce the business service to clients</a:t>
            </a:r>
            <a:br>
              <a:rPr lang="en-US" dirty="0" smtClean="0"/>
            </a:br>
            <a:endParaRPr lang="en-US" dirty="0" smtClean="0"/>
          </a:p>
          <a:p>
            <a:r>
              <a:rPr lang="en-US" dirty="0" smtClean="0"/>
              <a:t>Some benefits :</a:t>
            </a:r>
          </a:p>
          <a:p>
            <a:pPr lvl="1"/>
            <a:r>
              <a:rPr lang="en-US" dirty="0" smtClean="0"/>
              <a:t>Enterprise do not need to own the infrastructure</a:t>
            </a:r>
          </a:p>
          <a:p>
            <a:pPr lvl="1"/>
            <a:r>
              <a:rPr lang="en-US" dirty="0" smtClean="0"/>
              <a:t>Enterprise can develop and deploy business service in short time</a:t>
            </a:r>
          </a:p>
          <a:p>
            <a:pPr lvl="1"/>
            <a:r>
              <a:rPr lang="en-US" dirty="0" smtClean="0"/>
              <a:t>Enterprise can reduce the business loss of wrong investment</a:t>
            </a:r>
          </a:p>
        </p:txBody>
      </p:sp>
    </p:spTree>
    <p:extLst>
      <p:ext uri="{BB962C8B-B14F-4D97-AF65-F5344CB8AC3E}">
        <p14:creationId xmlns:p14="http://schemas.microsoft.com/office/powerpoint/2010/main" val="241462244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Reduce Initial Investment</a:t>
            </a:r>
            <a:endParaRPr lang="en-US" dirty="0"/>
          </a:p>
        </p:txBody>
      </p:sp>
      <p:sp>
        <p:nvSpPr>
          <p:cNvPr id="3" name="Content Placeholder 2"/>
          <p:cNvSpPr>
            <a:spLocks noGrp="1"/>
          </p:cNvSpPr>
          <p:nvPr>
            <p:ph idx="1"/>
          </p:nvPr>
        </p:nvSpPr>
        <p:spPr>
          <a:xfrm>
            <a:off x="457200" y="1600201"/>
            <a:ext cx="8229600" cy="533400"/>
          </a:xfrm>
        </p:spPr>
        <p:txBody>
          <a:bodyPr/>
          <a:lstStyle/>
          <a:p>
            <a:r>
              <a:rPr lang="en-US" dirty="0" smtClean="0"/>
              <a:t>What dose cloud computing achieve ?</a:t>
            </a:r>
            <a:endParaRPr lang="en-US" dirty="0"/>
          </a:p>
        </p:txBody>
      </p:sp>
      <p:graphicFrame>
        <p:nvGraphicFramePr>
          <p:cNvPr id="5" name="Table 4"/>
          <p:cNvGraphicFramePr>
            <a:graphicFrameLocks noGrp="1"/>
          </p:cNvGraphicFramePr>
          <p:nvPr/>
        </p:nvGraphicFramePr>
        <p:xfrm>
          <a:off x="1143000" y="2228850"/>
          <a:ext cx="6858001" cy="1752600"/>
        </p:xfrm>
        <a:graphic>
          <a:graphicData uri="http://schemas.openxmlformats.org/drawingml/2006/table">
            <a:tbl>
              <a:tblPr firstRow="1" bandRow="1">
                <a:tableStyleId>{7DF18680-E054-41AD-8BC1-D1AEF772440D}</a:tableStyleId>
              </a:tblPr>
              <a:tblGrid>
                <a:gridCol w="1855695"/>
                <a:gridCol w="2501153"/>
                <a:gridCol w="2501153"/>
              </a:tblGrid>
              <a:tr h="370840">
                <a:tc>
                  <a:txBody>
                    <a:bodyPr/>
                    <a:lstStyle/>
                    <a:p>
                      <a:endParaRPr lang="en-US" dirty="0"/>
                    </a:p>
                  </a:txBody>
                  <a:tcPr/>
                </a:tc>
                <a:tc>
                  <a:txBody>
                    <a:bodyPr/>
                    <a:lstStyle/>
                    <a:p>
                      <a:r>
                        <a:rPr lang="en-US" dirty="0" smtClean="0"/>
                        <a:t>Traditional</a:t>
                      </a:r>
                      <a:endParaRPr lang="en-US" dirty="0"/>
                    </a:p>
                  </a:txBody>
                  <a:tcPr/>
                </a:tc>
                <a:tc>
                  <a:txBody>
                    <a:bodyPr/>
                    <a:lstStyle/>
                    <a:p>
                      <a:r>
                        <a:rPr lang="en-US" dirty="0" smtClean="0"/>
                        <a:t>With</a:t>
                      </a:r>
                      <a:r>
                        <a:rPr lang="en-US" baseline="0" dirty="0" smtClean="0"/>
                        <a:t> Cloud Computing</a:t>
                      </a:r>
                      <a:endParaRPr lang="en-US" dirty="0"/>
                    </a:p>
                  </a:txBody>
                  <a:tcPr/>
                </a:tc>
              </a:tr>
              <a:tr h="370840">
                <a:tc>
                  <a:txBody>
                    <a:bodyPr/>
                    <a:lstStyle/>
                    <a:p>
                      <a:r>
                        <a:rPr lang="en-US" b="1" i="1" dirty="0" smtClean="0"/>
                        <a:t>Invest</a:t>
                      </a:r>
                      <a:r>
                        <a:rPr lang="en-US" b="1" i="1" baseline="0" dirty="0" smtClean="0"/>
                        <a:t>ment Risk</a:t>
                      </a:r>
                      <a:endParaRPr lang="en-US" b="1" i="1" dirty="0"/>
                    </a:p>
                  </a:txBody>
                  <a:tcPr anchor="ctr"/>
                </a:tc>
                <a:tc>
                  <a:txBody>
                    <a:bodyPr/>
                    <a:lstStyle/>
                    <a:p>
                      <a:pPr algn="l"/>
                      <a:r>
                        <a:rPr lang="en-US" i="1" dirty="0" smtClean="0">
                          <a:solidFill>
                            <a:schemeClr val="tx1"/>
                          </a:solidFill>
                        </a:rPr>
                        <a:t>Enterprise</a:t>
                      </a:r>
                      <a:r>
                        <a:rPr lang="en-US" i="1" baseline="0" dirty="0" smtClean="0">
                          <a:solidFill>
                            <a:schemeClr val="tx1"/>
                          </a:solidFill>
                        </a:rPr>
                        <a:t> takes the risk</a:t>
                      </a:r>
                      <a:endParaRPr lang="en-US" i="1" dirty="0">
                        <a:solidFill>
                          <a:schemeClr val="tx1"/>
                        </a:solidFill>
                      </a:endParaRPr>
                    </a:p>
                  </a:txBody>
                  <a:tcPr anchor="ctr"/>
                </a:tc>
                <a:tc>
                  <a:txBody>
                    <a:bodyPr/>
                    <a:lstStyle/>
                    <a:p>
                      <a:pPr algn="l"/>
                      <a:r>
                        <a:rPr lang="en-US" i="1" dirty="0" smtClean="0">
                          <a:solidFill>
                            <a:schemeClr val="tx1"/>
                          </a:solidFill>
                        </a:rPr>
                        <a:t>Cloud reduces the risk</a:t>
                      </a:r>
                      <a:endParaRPr lang="en-US" i="1" dirty="0">
                        <a:solidFill>
                          <a:schemeClr val="tx1"/>
                        </a:solidFill>
                      </a:endParaRPr>
                    </a:p>
                  </a:txBody>
                  <a:tcPr anchor="ctr"/>
                </a:tc>
              </a:tr>
              <a:tr h="370840">
                <a:tc>
                  <a:txBody>
                    <a:bodyPr/>
                    <a:lstStyle/>
                    <a:p>
                      <a:r>
                        <a:rPr lang="en-US" b="1" i="1" dirty="0" smtClean="0"/>
                        <a:t>Infrastructure</a:t>
                      </a:r>
                      <a:endParaRPr lang="en-US" b="1" i="1" dirty="0"/>
                    </a:p>
                  </a:txBody>
                  <a:tcPr anchor="ctr"/>
                </a:tc>
                <a:tc>
                  <a:txBody>
                    <a:bodyPr/>
                    <a:lstStyle/>
                    <a:p>
                      <a:pPr algn="l"/>
                      <a:r>
                        <a:rPr lang="en-US" i="1" dirty="0" smtClean="0">
                          <a:solidFill>
                            <a:schemeClr val="tx1"/>
                          </a:solidFill>
                        </a:rPr>
                        <a:t>Enterprise</a:t>
                      </a:r>
                      <a:r>
                        <a:rPr lang="en-US" i="1" baseline="0" dirty="0" smtClean="0">
                          <a:solidFill>
                            <a:schemeClr val="tx1"/>
                          </a:solidFill>
                        </a:rPr>
                        <a:t> owns the infrastructure</a:t>
                      </a:r>
                      <a:endParaRPr lang="en-US" i="1" dirty="0">
                        <a:solidFill>
                          <a:schemeClr val="tx1"/>
                        </a:solidFill>
                      </a:endParaRPr>
                    </a:p>
                  </a:txBody>
                  <a:tcPr anchor="ctr"/>
                </a:tc>
                <a:tc>
                  <a:txBody>
                    <a:bodyPr/>
                    <a:lstStyle/>
                    <a:p>
                      <a:pPr algn="l"/>
                      <a:r>
                        <a:rPr lang="en-US" i="1" dirty="0" smtClean="0">
                          <a:solidFill>
                            <a:schemeClr val="tx1"/>
                          </a:solidFill>
                        </a:rPr>
                        <a:t>Cloud provider owns the infrastructure</a:t>
                      </a:r>
                      <a:endParaRPr lang="en-US" i="1" dirty="0">
                        <a:solidFill>
                          <a:schemeClr val="tx1"/>
                        </a:solidFill>
                      </a:endParaRPr>
                    </a:p>
                  </a:txBody>
                  <a:tcPr anchor="ctr"/>
                </a:tc>
              </a:tr>
              <a:tr h="370840">
                <a:tc>
                  <a:txBody>
                    <a:bodyPr/>
                    <a:lstStyle/>
                    <a:p>
                      <a:r>
                        <a:rPr lang="en-US" b="1" i="1" dirty="0" smtClean="0"/>
                        <a:t>Time duration</a:t>
                      </a:r>
                      <a:endParaRPr lang="en-US" b="1" i="1" dirty="0"/>
                    </a:p>
                  </a:txBody>
                  <a:tcPr anchor="ctr"/>
                </a:tc>
                <a:tc>
                  <a:txBody>
                    <a:bodyPr/>
                    <a:lstStyle/>
                    <a:p>
                      <a:pPr algn="l"/>
                      <a:r>
                        <a:rPr lang="en-US" i="1" dirty="0" smtClean="0">
                          <a:solidFill>
                            <a:schemeClr val="tx1"/>
                          </a:solidFill>
                        </a:rPr>
                        <a:t>Long deployment time</a:t>
                      </a:r>
                      <a:endParaRPr lang="en-US" i="1" dirty="0">
                        <a:solidFill>
                          <a:schemeClr val="tx1"/>
                        </a:solidFill>
                      </a:endParaRPr>
                    </a:p>
                  </a:txBody>
                  <a:tcPr anchor="ctr"/>
                </a:tc>
                <a:tc>
                  <a:txBody>
                    <a:bodyPr/>
                    <a:lstStyle/>
                    <a:p>
                      <a:pPr algn="l"/>
                      <a:r>
                        <a:rPr lang="en-US" i="1" dirty="0" smtClean="0">
                          <a:solidFill>
                            <a:schemeClr val="tx1"/>
                          </a:solidFill>
                        </a:rPr>
                        <a:t>Fast to business ready</a:t>
                      </a:r>
                      <a:endParaRPr lang="en-US" i="1" dirty="0">
                        <a:solidFill>
                          <a:schemeClr val="tx1"/>
                        </a:solidFill>
                      </a:endParaRPr>
                    </a:p>
                  </a:txBody>
                  <a:tcPr anchor="ctr"/>
                </a:tc>
              </a:tr>
            </a:tbl>
          </a:graphicData>
        </a:graphic>
      </p:graphicFrame>
      <p:pic>
        <p:nvPicPr>
          <p:cNvPr id="33798" name="Picture 6" descr="http://www.boltonpartners.com/_images/images/Investment.jpg"/>
          <p:cNvPicPr>
            <a:picLocks noChangeAspect="1" noChangeArrowheads="1"/>
          </p:cNvPicPr>
          <p:nvPr/>
        </p:nvPicPr>
        <p:blipFill>
          <a:blip r:embed="rId2" cstate="print"/>
          <a:srcRect t="33508"/>
          <a:stretch>
            <a:fillRect/>
          </a:stretch>
        </p:blipFill>
        <p:spPr bwMode="auto">
          <a:xfrm>
            <a:off x="2752725" y="4210050"/>
            <a:ext cx="3638550" cy="241935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88388775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Reduce Capital Expenditure</a:t>
            </a:r>
            <a:endParaRPr lang="en-US" dirty="0"/>
          </a:p>
        </p:txBody>
      </p:sp>
      <p:sp>
        <p:nvSpPr>
          <p:cNvPr id="3" name="Content Placeholder 2"/>
          <p:cNvSpPr>
            <a:spLocks noGrp="1"/>
          </p:cNvSpPr>
          <p:nvPr>
            <p:ph idx="1"/>
          </p:nvPr>
        </p:nvSpPr>
        <p:spPr>
          <a:xfrm>
            <a:off x="457200" y="1600200"/>
            <a:ext cx="8382000" cy="5029200"/>
          </a:xfrm>
        </p:spPr>
        <p:txBody>
          <a:bodyPr/>
          <a:lstStyle/>
          <a:p>
            <a:r>
              <a:rPr lang="en-US" dirty="0" smtClean="0"/>
              <a:t>Traditional capital expenditure of enterprises :</a:t>
            </a:r>
          </a:p>
          <a:p>
            <a:pPr lvl="1"/>
            <a:r>
              <a:rPr lang="en-US" dirty="0" smtClean="0"/>
              <a:t>Each enterprise should establish its own IT department</a:t>
            </a:r>
          </a:p>
          <a:p>
            <a:pPr lvl="1"/>
            <a:r>
              <a:rPr lang="en-US" dirty="0" smtClean="0"/>
              <a:t>IT department should handle the listing jobs</a:t>
            </a:r>
          </a:p>
          <a:p>
            <a:pPr lvl="2"/>
            <a:r>
              <a:rPr lang="en-US" dirty="0" smtClean="0"/>
              <a:t>Manage and administrate hardware and software</a:t>
            </a:r>
          </a:p>
          <a:p>
            <a:pPr lvl="2"/>
            <a:r>
              <a:rPr lang="en-US" dirty="0" smtClean="0"/>
              <a:t>Apply regular data backup and check point process</a:t>
            </a:r>
          </a:p>
          <a:p>
            <a:pPr lvl="2"/>
            <a:r>
              <a:rPr lang="en-US" dirty="0" smtClean="0"/>
              <a:t>Purchase new infrastructure and eliminate outdated one</a:t>
            </a:r>
          </a:p>
          <a:p>
            <a:pPr lvl="2"/>
            <a:r>
              <a:rPr lang="en-US" dirty="0" smtClean="0"/>
              <a:t>Always standby for any unexpected IT problems</a:t>
            </a:r>
          </a:p>
          <a:p>
            <a:pPr lvl="1"/>
            <a:endParaRPr lang="en-US" dirty="0" smtClean="0"/>
          </a:p>
          <a:p>
            <a:r>
              <a:rPr lang="en-US" dirty="0" smtClean="0"/>
              <a:t>Some drawbacks :</a:t>
            </a:r>
          </a:p>
          <a:p>
            <a:pPr lvl="1"/>
            <a:r>
              <a:rPr lang="en-US" dirty="0" smtClean="0"/>
              <a:t>Enterprise pays for IT investment which is not its business focus</a:t>
            </a:r>
          </a:p>
          <a:p>
            <a:pPr lvl="1"/>
            <a:r>
              <a:rPr lang="en-US" dirty="0" smtClean="0"/>
              <a:t>Enterprise should take the risk of hardware/software malfunction</a:t>
            </a:r>
          </a:p>
          <a:p>
            <a:pPr lvl="1"/>
            <a:r>
              <a:rPr lang="en-US" dirty="0" smtClean="0"/>
              <a:t>Replacing and updating infrastructure is time consuming and risky</a:t>
            </a:r>
          </a:p>
        </p:txBody>
      </p:sp>
    </p:spTree>
    <p:extLst>
      <p:ext uri="{BB962C8B-B14F-4D97-AF65-F5344CB8AC3E}">
        <p14:creationId xmlns:p14="http://schemas.microsoft.com/office/powerpoint/2010/main" val="225621980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Reduce Capital Expenditure</a:t>
            </a:r>
            <a:endParaRPr lang="en-US" dirty="0"/>
          </a:p>
        </p:txBody>
      </p:sp>
      <p:sp>
        <p:nvSpPr>
          <p:cNvPr id="3" name="Content Placeholder 2"/>
          <p:cNvSpPr>
            <a:spLocks noGrp="1"/>
          </p:cNvSpPr>
          <p:nvPr>
            <p:ph idx="1"/>
          </p:nvPr>
        </p:nvSpPr>
        <p:spPr>
          <a:xfrm>
            <a:off x="457200" y="1600200"/>
            <a:ext cx="8229600" cy="4953000"/>
          </a:xfrm>
        </p:spPr>
        <p:txBody>
          <a:bodyPr/>
          <a:lstStyle/>
          <a:p>
            <a:r>
              <a:rPr lang="en-US" dirty="0" smtClean="0"/>
              <a:t>Capital expenditure with Cloud Computing service :</a:t>
            </a:r>
          </a:p>
          <a:p>
            <a:pPr lvl="1"/>
            <a:r>
              <a:rPr lang="en-US" dirty="0" smtClean="0"/>
              <a:t>Enterprise can almost dismiss its IT department</a:t>
            </a:r>
          </a:p>
          <a:p>
            <a:pPr lvl="1"/>
            <a:r>
              <a:rPr lang="en-US" dirty="0" smtClean="0"/>
              <a:t>The jobs of IT department can be achieved by cloud provider</a:t>
            </a:r>
          </a:p>
          <a:p>
            <a:pPr lvl="2"/>
            <a:r>
              <a:rPr lang="en-US" dirty="0" smtClean="0"/>
              <a:t>Dynamically update and upgrade hardware or software</a:t>
            </a:r>
          </a:p>
          <a:p>
            <a:pPr lvl="2"/>
            <a:r>
              <a:rPr lang="en-US" dirty="0" smtClean="0"/>
              <a:t>Dynamically provision and deploy infrastructure for enterprise</a:t>
            </a:r>
          </a:p>
          <a:p>
            <a:pPr lvl="2"/>
            <a:r>
              <a:rPr lang="en-US" dirty="0" smtClean="0"/>
              <a:t>Automatically backup data and check consistency</a:t>
            </a:r>
          </a:p>
          <a:p>
            <a:pPr lvl="2"/>
            <a:r>
              <a:rPr lang="en-US" dirty="0" smtClean="0"/>
              <a:t>Self-recover from disaster or system malfunction</a:t>
            </a:r>
          </a:p>
          <a:p>
            <a:pPr lvl="1"/>
            <a:endParaRPr lang="en-US" dirty="0" smtClean="0"/>
          </a:p>
          <a:p>
            <a:r>
              <a:rPr lang="en-US" dirty="0" smtClean="0"/>
              <a:t>Some benefits :</a:t>
            </a:r>
          </a:p>
          <a:p>
            <a:pPr lvl="1"/>
            <a:r>
              <a:rPr lang="en-US" dirty="0" smtClean="0"/>
              <a:t>Enterprise can shift effort to its business focus</a:t>
            </a:r>
          </a:p>
          <a:p>
            <a:pPr lvl="1"/>
            <a:r>
              <a:rPr lang="en-US" dirty="0" smtClean="0"/>
              <a:t>Enterprise can reconfigure its IT services in short time</a:t>
            </a:r>
          </a:p>
          <a:p>
            <a:pPr lvl="1"/>
            <a:r>
              <a:rPr lang="en-US" dirty="0" smtClean="0"/>
              <a:t>Enterprise pays to cloud provider as many as the service used</a:t>
            </a:r>
          </a:p>
        </p:txBody>
      </p:sp>
    </p:spTree>
    <p:extLst>
      <p:ext uri="{BB962C8B-B14F-4D97-AF65-F5344CB8AC3E}">
        <p14:creationId xmlns:p14="http://schemas.microsoft.com/office/powerpoint/2010/main" val="373428999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Reduce Capital Expenditure</a:t>
            </a:r>
            <a:endParaRPr lang="en-US" dirty="0"/>
          </a:p>
        </p:txBody>
      </p:sp>
      <p:sp>
        <p:nvSpPr>
          <p:cNvPr id="3" name="Content Placeholder 2"/>
          <p:cNvSpPr>
            <a:spLocks noGrp="1"/>
          </p:cNvSpPr>
          <p:nvPr>
            <p:ph idx="1"/>
          </p:nvPr>
        </p:nvSpPr>
        <p:spPr>
          <a:xfrm>
            <a:off x="457200" y="1600201"/>
            <a:ext cx="8229600" cy="457200"/>
          </a:xfrm>
        </p:spPr>
        <p:txBody>
          <a:bodyPr/>
          <a:lstStyle/>
          <a:p>
            <a:r>
              <a:rPr lang="en-US" dirty="0" smtClean="0"/>
              <a:t>What dose cloud computing achieve ?</a:t>
            </a:r>
          </a:p>
        </p:txBody>
      </p:sp>
      <p:pic>
        <p:nvPicPr>
          <p:cNvPr id="40962" name="Picture 2" descr="http://www.candangroup.com/images/spot/investment.jpg"/>
          <p:cNvPicPr>
            <a:picLocks noChangeAspect="1" noChangeArrowheads="1"/>
          </p:cNvPicPr>
          <p:nvPr/>
        </p:nvPicPr>
        <p:blipFill>
          <a:blip r:embed="rId2" cstate="print"/>
          <a:srcRect/>
          <a:stretch>
            <a:fillRect/>
          </a:stretch>
        </p:blipFill>
        <p:spPr bwMode="auto">
          <a:xfrm>
            <a:off x="2040153" y="4358409"/>
            <a:ext cx="5063695" cy="227099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aphicFrame>
        <p:nvGraphicFramePr>
          <p:cNvPr id="5" name="Table 4"/>
          <p:cNvGraphicFramePr>
            <a:graphicFrameLocks noGrp="1"/>
          </p:cNvGraphicFramePr>
          <p:nvPr/>
        </p:nvGraphicFramePr>
        <p:xfrm>
          <a:off x="1333500" y="2133600"/>
          <a:ext cx="6477001" cy="2021840"/>
        </p:xfrm>
        <a:graphic>
          <a:graphicData uri="http://schemas.openxmlformats.org/drawingml/2006/table">
            <a:tbl>
              <a:tblPr firstRow="1" bandRow="1">
                <a:tableStyleId>{7DF18680-E054-41AD-8BC1-D1AEF772440D}</a:tableStyleId>
              </a:tblPr>
              <a:tblGrid>
                <a:gridCol w="1752601"/>
                <a:gridCol w="2362200"/>
                <a:gridCol w="2362200"/>
              </a:tblGrid>
              <a:tr h="370840">
                <a:tc>
                  <a:txBody>
                    <a:bodyPr/>
                    <a:lstStyle/>
                    <a:p>
                      <a:endParaRPr lang="en-US" dirty="0"/>
                    </a:p>
                  </a:txBody>
                  <a:tcPr/>
                </a:tc>
                <a:tc>
                  <a:txBody>
                    <a:bodyPr/>
                    <a:lstStyle/>
                    <a:p>
                      <a:r>
                        <a:rPr lang="en-US" dirty="0" smtClean="0"/>
                        <a:t>Traditional</a:t>
                      </a:r>
                      <a:endParaRPr lang="en-US" dirty="0"/>
                    </a:p>
                  </a:txBody>
                  <a:tcPr/>
                </a:tc>
                <a:tc>
                  <a:txBody>
                    <a:bodyPr/>
                    <a:lstStyle/>
                    <a:p>
                      <a:r>
                        <a:rPr lang="en-US" dirty="0" smtClean="0"/>
                        <a:t>With</a:t>
                      </a:r>
                      <a:r>
                        <a:rPr lang="en-US" baseline="0" dirty="0" smtClean="0"/>
                        <a:t> Cloud Computing</a:t>
                      </a:r>
                      <a:endParaRPr lang="en-US" dirty="0"/>
                    </a:p>
                  </a:txBody>
                  <a:tcPr/>
                </a:tc>
              </a:tr>
              <a:tr h="370840">
                <a:tc>
                  <a:txBody>
                    <a:bodyPr/>
                    <a:lstStyle/>
                    <a:p>
                      <a:r>
                        <a:rPr lang="en-US" b="1" i="1" dirty="0" smtClean="0"/>
                        <a:t>Business focus</a:t>
                      </a:r>
                      <a:endParaRPr lang="en-US" b="1" i="1" dirty="0"/>
                    </a:p>
                  </a:txBody>
                  <a:tcPr anchor="ctr"/>
                </a:tc>
                <a:tc>
                  <a:txBody>
                    <a:bodyPr/>
                    <a:lstStyle/>
                    <a:p>
                      <a:pPr algn="l"/>
                      <a:r>
                        <a:rPr lang="en-US" i="1" dirty="0" smtClean="0">
                          <a:solidFill>
                            <a:schemeClr val="tx1"/>
                          </a:solidFill>
                        </a:rPr>
                        <a:t>Need to own its </a:t>
                      </a:r>
                      <a:r>
                        <a:rPr lang="en-US" i="1" baseline="0" dirty="0" smtClean="0">
                          <a:solidFill>
                            <a:schemeClr val="tx1"/>
                          </a:solidFill>
                        </a:rPr>
                        <a:t>IT department</a:t>
                      </a:r>
                      <a:endParaRPr lang="en-US" i="1" dirty="0">
                        <a:solidFill>
                          <a:schemeClr val="tx1"/>
                        </a:solidFill>
                      </a:endParaRPr>
                    </a:p>
                  </a:txBody>
                  <a:tcPr anchor="ctr"/>
                </a:tc>
                <a:tc>
                  <a:txBody>
                    <a:bodyPr/>
                    <a:lstStyle/>
                    <a:p>
                      <a:pPr algn="l"/>
                      <a:r>
                        <a:rPr lang="en-US" i="1" dirty="0" smtClean="0">
                          <a:solidFill>
                            <a:schemeClr val="tx1"/>
                          </a:solidFill>
                        </a:rPr>
                        <a:t>Cloud provider takes care everything</a:t>
                      </a:r>
                      <a:endParaRPr lang="en-US" i="1" dirty="0">
                        <a:solidFill>
                          <a:schemeClr val="tx1"/>
                        </a:solidFill>
                      </a:endParaRPr>
                    </a:p>
                  </a:txBody>
                  <a:tcPr anchor="ctr"/>
                </a:tc>
              </a:tr>
              <a:tr h="370840">
                <a:tc>
                  <a:txBody>
                    <a:bodyPr/>
                    <a:lstStyle/>
                    <a:p>
                      <a:r>
                        <a:rPr lang="en-US" b="1" i="1" dirty="0" smtClean="0"/>
                        <a:t>Payment</a:t>
                      </a:r>
                      <a:endParaRPr lang="en-US" b="1" i="1" dirty="0"/>
                    </a:p>
                  </a:txBody>
                  <a:tcPr anchor="ctr"/>
                </a:tc>
                <a:tc>
                  <a:txBody>
                    <a:bodyPr/>
                    <a:lstStyle/>
                    <a:p>
                      <a:pPr algn="l"/>
                      <a:r>
                        <a:rPr lang="en-US" i="1" dirty="0" smtClean="0">
                          <a:solidFill>
                            <a:schemeClr val="tx1"/>
                          </a:solidFill>
                        </a:rPr>
                        <a:t>Pay for all investment</a:t>
                      </a:r>
                      <a:r>
                        <a:rPr lang="en-US" i="1" baseline="0" dirty="0" smtClean="0">
                          <a:solidFill>
                            <a:schemeClr val="tx1"/>
                          </a:solidFill>
                        </a:rPr>
                        <a:t> and human resource</a:t>
                      </a:r>
                      <a:endParaRPr lang="en-US" i="1" dirty="0">
                        <a:solidFill>
                          <a:schemeClr val="tx1"/>
                        </a:solidFill>
                      </a:endParaRPr>
                    </a:p>
                  </a:txBody>
                  <a:tcPr anchor="ctr"/>
                </a:tc>
                <a:tc>
                  <a:txBody>
                    <a:bodyPr/>
                    <a:lstStyle/>
                    <a:p>
                      <a:pPr algn="l"/>
                      <a:r>
                        <a:rPr lang="en-US" i="1" dirty="0" smtClean="0">
                          <a:solidFill>
                            <a:schemeClr val="tx1"/>
                          </a:solidFill>
                        </a:rPr>
                        <a:t>Enterprise pays as the</a:t>
                      </a:r>
                      <a:r>
                        <a:rPr lang="en-US" i="1" baseline="0" dirty="0" smtClean="0">
                          <a:solidFill>
                            <a:schemeClr val="tx1"/>
                          </a:solidFill>
                        </a:rPr>
                        <a:t> service used</a:t>
                      </a:r>
                      <a:endParaRPr lang="en-US" i="1" dirty="0">
                        <a:solidFill>
                          <a:schemeClr val="tx1"/>
                        </a:solidFill>
                      </a:endParaRPr>
                    </a:p>
                  </a:txBody>
                  <a:tcPr anchor="ctr"/>
                </a:tc>
              </a:tr>
              <a:tr h="370840">
                <a:tc>
                  <a:txBody>
                    <a:bodyPr/>
                    <a:lstStyle/>
                    <a:p>
                      <a:r>
                        <a:rPr lang="en-US" b="1" i="1" dirty="0" smtClean="0"/>
                        <a:t>Time duration</a:t>
                      </a:r>
                      <a:endParaRPr lang="en-US" b="1" i="1" dirty="0"/>
                    </a:p>
                  </a:txBody>
                  <a:tcPr anchor="ctr"/>
                </a:tc>
                <a:tc>
                  <a:txBody>
                    <a:bodyPr/>
                    <a:lstStyle/>
                    <a:p>
                      <a:pPr algn="l"/>
                      <a:r>
                        <a:rPr lang="en-US" i="1" dirty="0" smtClean="0">
                          <a:solidFill>
                            <a:schemeClr val="tx1"/>
                          </a:solidFill>
                        </a:rPr>
                        <a:t>Long establish</a:t>
                      </a:r>
                      <a:r>
                        <a:rPr lang="en-US" i="1" baseline="0" dirty="0" smtClean="0">
                          <a:solidFill>
                            <a:schemeClr val="tx1"/>
                          </a:solidFill>
                        </a:rPr>
                        <a:t> </a:t>
                      </a:r>
                      <a:r>
                        <a:rPr lang="en-US" i="1" dirty="0" smtClean="0">
                          <a:solidFill>
                            <a:schemeClr val="tx1"/>
                          </a:solidFill>
                        </a:rPr>
                        <a:t>time</a:t>
                      </a:r>
                      <a:endParaRPr lang="en-US" i="1" dirty="0">
                        <a:solidFill>
                          <a:schemeClr val="tx1"/>
                        </a:solidFill>
                      </a:endParaRPr>
                    </a:p>
                  </a:txBody>
                  <a:tcPr anchor="ctr"/>
                </a:tc>
                <a:tc>
                  <a:txBody>
                    <a:bodyPr/>
                    <a:lstStyle/>
                    <a:p>
                      <a:pPr algn="l"/>
                      <a:r>
                        <a:rPr lang="en-US" i="1" dirty="0" smtClean="0">
                          <a:solidFill>
                            <a:schemeClr val="tx1"/>
                          </a:solidFill>
                        </a:rPr>
                        <a:t>Fast to business ready</a:t>
                      </a:r>
                      <a:endParaRPr lang="en-US" i="1" dirty="0">
                        <a:solidFill>
                          <a:schemeClr val="tx1"/>
                        </a:solidFill>
                      </a:endParaRPr>
                    </a:p>
                  </a:txBody>
                  <a:tcPr anchor="ctr"/>
                </a:tc>
              </a:tr>
            </a:tbl>
          </a:graphicData>
        </a:graphic>
      </p:graphicFrame>
    </p:spTree>
    <p:extLst>
      <p:ext uri="{BB962C8B-B14F-4D97-AF65-F5344CB8AC3E}">
        <p14:creationId xmlns:p14="http://schemas.microsoft.com/office/powerpoint/2010/main" val="405527542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Improve Industrial Specialization</a:t>
            </a:r>
            <a:endParaRPr lang="en-US" dirty="0"/>
          </a:p>
        </p:txBody>
      </p:sp>
      <p:sp>
        <p:nvSpPr>
          <p:cNvPr id="3" name="Content Placeholder 2"/>
          <p:cNvSpPr>
            <a:spLocks noGrp="1"/>
          </p:cNvSpPr>
          <p:nvPr>
            <p:ph idx="1"/>
          </p:nvPr>
        </p:nvSpPr>
        <p:spPr/>
        <p:txBody>
          <a:bodyPr/>
          <a:lstStyle/>
          <a:p>
            <a:r>
              <a:rPr lang="en-US" dirty="0" smtClean="0"/>
              <a:t>Traditional industry and market :</a:t>
            </a:r>
          </a:p>
          <a:p>
            <a:pPr lvl="1"/>
            <a:r>
              <a:rPr lang="en-US" dirty="0" smtClean="0"/>
              <a:t>Every enterprise has to own its IT department</a:t>
            </a:r>
          </a:p>
          <a:p>
            <a:pPr lvl="1"/>
            <a:r>
              <a:rPr lang="en-US" dirty="0" smtClean="0"/>
              <a:t>IT resource is managed by enterprise themselves</a:t>
            </a:r>
          </a:p>
          <a:p>
            <a:pPr lvl="1"/>
            <a:r>
              <a:rPr lang="en-US" dirty="0" smtClean="0"/>
              <a:t>IT complexity should be well taken care by enterprise themselves</a:t>
            </a:r>
            <a:br>
              <a:rPr lang="en-US" dirty="0" smtClean="0"/>
            </a:br>
            <a:endParaRPr lang="en-US" dirty="0" smtClean="0"/>
          </a:p>
          <a:p>
            <a:r>
              <a:rPr lang="en-US" dirty="0" smtClean="0"/>
              <a:t>Some drawbacks :</a:t>
            </a:r>
          </a:p>
          <a:p>
            <a:pPr lvl="1"/>
            <a:r>
              <a:rPr lang="en-US" dirty="0" smtClean="0"/>
              <a:t>IT department is not the business focus of enterprise</a:t>
            </a:r>
          </a:p>
          <a:p>
            <a:pPr lvl="1"/>
            <a:r>
              <a:rPr lang="en-US" dirty="0" smtClean="0"/>
              <a:t>Most of enterprises do not well maintain their IT resources</a:t>
            </a:r>
          </a:p>
          <a:p>
            <a:pPr lvl="1"/>
            <a:r>
              <a:rPr lang="en-US" dirty="0" smtClean="0"/>
              <a:t>Enterprise seldom optimizes their IT resource usage</a:t>
            </a:r>
          </a:p>
        </p:txBody>
      </p:sp>
    </p:spTree>
    <p:extLst>
      <p:ext uri="{BB962C8B-B14F-4D97-AF65-F5344CB8AC3E}">
        <p14:creationId xmlns:p14="http://schemas.microsoft.com/office/powerpoint/2010/main" val="219043878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Improve Industrial Specialization</a:t>
            </a:r>
            <a:endParaRPr lang="en-US" dirty="0"/>
          </a:p>
        </p:txBody>
      </p:sp>
      <p:sp>
        <p:nvSpPr>
          <p:cNvPr id="3" name="Content Placeholder 2"/>
          <p:cNvSpPr>
            <a:spLocks noGrp="1"/>
          </p:cNvSpPr>
          <p:nvPr>
            <p:ph idx="1"/>
          </p:nvPr>
        </p:nvSpPr>
        <p:spPr>
          <a:xfrm>
            <a:off x="457200" y="1600200"/>
            <a:ext cx="8382000" cy="4525963"/>
          </a:xfrm>
        </p:spPr>
        <p:txBody>
          <a:bodyPr/>
          <a:lstStyle/>
          <a:p>
            <a:r>
              <a:rPr lang="en-US" dirty="0" smtClean="0"/>
              <a:t>Collaboration with Cloud providers :</a:t>
            </a:r>
          </a:p>
          <a:p>
            <a:pPr lvl="1"/>
            <a:r>
              <a:rPr lang="en-US" dirty="0" smtClean="0"/>
              <a:t>Cloud providers centrally maintain IT infrastructure for clients</a:t>
            </a:r>
          </a:p>
          <a:p>
            <a:pPr lvl="1"/>
            <a:r>
              <a:rPr lang="en-US" dirty="0" smtClean="0"/>
              <a:t>Cloud providers employ experts for management and administration</a:t>
            </a:r>
          </a:p>
          <a:p>
            <a:pPr lvl="1"/>
            <a:r>
              <a:rPr lang="en-US" dirty="0" smtClean="0"/>
              <a:t>Cloud providers focus on providing reliable IT services</a:t>
            </a:r>
          </a:p>
          <a:p>
            <a:pPr lvl="1"/>
            <a:r>
              <a:rPr lang="en-US" dirty="0" smtClean="0"/>
              <a:t>Enterprises only rent the service they need and care</a:t>
            </a:r>
            <a:br>
              <a:rPr lang="en-US" dirty="0" smtClean="0"/>
            </a:br>
            <a:endParaRPr lang="en-US" dirty="0" smtClean="0"/>
          </a:p>
          <a:p>
            <a:r>
              <a:rPr lang="en-US" dirty="0" smtClean="0"/>
              <a:t>Some benefits :</a:t>
            </a:r>
          </a:p>
          <a:p>
            <a:pPr lvl="1"/>
            <a:r>
              <a:rPr lang="en-US" dirty="0" smtClean="0"/>
              <a:t>Industrial specialization will be improved</a:t>
            </a:r>
          </a:p>
          <a:p>
            <a:pPr lvl="1"/>
            <a:r>
              <a:rPr lang="en-US" dirty="0" smtClean="0"/>
              <a:t>IT service performance will be optimized</a:t>
            </a:r>
          </a:p>
          <a:p>
            <a:pPr lvl="1"/>
            <a:r>
              <a:rPr lang="en-US" dirty="0" smtClean="0"/>
              <a:t>Enterprise business focus will be enhanced</a:t>
            </a:r>
          </a:p>
          <a:p>
            <a:pPr lvl="1"/>
            <a:r>
              <a:rPr lang="en-US" dirty="0" smtClean="0"/>
              <a:t>IT resource waste will be reduced</a:t>
            </a:r>
          </a:p>
        </p:txBody>
      </p:sp>
    </p:spTree>
    <p:extLst>
      <p:ext uri="{BB962C8B-B14F-4D97-AF65-F5344CB8AC3E}">
        <p14:creationId xmlns:p14="http://schemas.microsoft.com/office/powerpoint/2010/main" val="277586250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Improve Industrial Specialization</a:t>
            </a:r>
            <a:endParaRPr lang="en-US" dirty="0"/>
          </a:p>
        </p:txBody>
      </p:sp>
      <p:sp>
        <p:nvSpPr>
          <p:cNvPr id="3" name="Content Placeholder 2"/>
          <p:cNvSpPr>
            <a:spLocks noGrp="1"/>
          </p:cNvSpPr>
          <p:nvPr>
            <p:ph idx="1"/>
          </p:nvPr>
        </p:nvSpPr>
        <p:spPr>
          <a:xfrm>
            <a:off x="457200" y="1600201"/>
            <a:ext cx="8229600" cy="457200"/>
          </a:xfrm>
        </p:spPr>
        <p:txBody>
          <a:bodyPr/>
          <a:lstStyle/>
          <a:p>
            <a:r>
              <a:rPr lang="en-US" dirty="0" smtClean="0"/>
              <a:t>What dose cloud computing achieve ?</a:t>
            </a:r>
          </a:p>
        </p:txBody>
      </p:sp>
      <p:pic>
        <p:nvPicPr>
          <p:cNvPr id="41986" name="Picture 2" descr="http://www.srlab.com.cn/images/ShakeHands.jpg"/>
          <p:cNvPicPr>
            <a:picLocks noChangeAspect="1" noChangeArrowheads="1"/>
          </p:cNvPicPr>
          <p:nvPr/>
        </p:nvPicPr>
        <p:blipFill>
          <a:blip r:embed="rId2" cstate="print"/>
          <a:srcRect t="5530" b="9677"/>
          <a:stretch>
            <a:fillRect/>
          </a:stretch>
        </p:blipFill>
        <p:spPr bwMode="auto">
          <a:xfrm>
            <a:off x="2560022" y="4343400"/>
            <a:ext cx="4023956" cy="226771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aphicFrame>
        <p:nvGraphicFramePr>
          <p:cNvPr id="5" name="Table 4"/>
          <p:cNvGraphicFramePr>
            <a:graphicFrameLocks noGrp="1"/>
          </p:cNvGraphicFramePr>
          <p:nvPr/>
        </p:nvGraphicFramePr>
        <p:xfrm>
          <a:off x="1143000" y="2133600"/>
          <a:ext cx="6858001" cy="2021840"/>
        </p:xfrm>
        <a:graphic>
          <a:graphicData uri="http://schemas.openxmlformats.org/drawingml/2006/table">
            <a:tbl>
              <a:tblPr firstRow="1" bandRow="1">
                <a:tableStyleId>{7DF18680-E054-41AD-8BC1-D1AEF772440D}</a:tableStyleId>
              </a:tblPr>
              <a:tblGrid>
                <a:gridCol w="1855695"/>
                <a:gridCol w="2501153"/>
                <a:gridCol w="2501153"/>
              </a:tblGrid>
              <a:tr h="370840">
                <a:tc>
                  <a:txBody>
                    <a:bodyPr/>
                    <a:lstStyle/>
                    <a:p>
                      <a:endParaRPr lang="en-US" dirty="0"/>
                    </a:p>
                  </a:txBody>
                  <a:tcPr/>
                </a:tc>
                <a:tc>
                  <a:txBody>
                    <a:bodyPr/>
                    <a:lstStyle/>
                    <a:p>
                      <a:r>
                        <a:rPr lang="en-US" dirty="0" smtClean="0"/>
                        <a:t>Traditional</a:t>
                      </a:r>
                      <a:endParaRPr lang="en-US" dirty="0"/>
                    </a:p>
                  </a:txBody>
                  <a:tcPr/>
                </a:tc>
                <a:tc>
                  <a:txBody>
                    <a:bodyPr/>
                    <a:lstStyle/>
                    <a:p>
                      <a:r>
                        <a:rPr lang="en-US" dirty="0" smtClean="0"/>
                        <a:t>With</a:t>
                      </a:r>
                      <a:r>
                        <a:rPr lang="en-US" baseline="0" dirty="0" smtClean="0"/>
                        <a:t> Cloud Computing</a:t>
                      </a:r>
                      <a:endParaRPr lang="en-US" dirty="0"/>
                    </a:p>
                  </a:txBody>
                  <a:tcPr/>
                </a:tc>
              </a:tr>
              <a:tr h="370840">
                <a:tc>
                  <a:txBody>
                    <a:bodyPr/>
                    <a:lstStyle/>
                    <a:p>
                      <a:r>
                        <a:rPr lang="en-US" b="1" i="1" dirty="0" smtClean="0"/>
                        <a:t>Collaboration</a:t>
                      </a:r>
                      <a:endParaRPr lang="en-US" b="1" i="1" dirty="0"/>
                    </a:p>
                  </a:txBody>
                  <a:tcPr anchor="ctr"/>
                </a:tc>
                <a:tc>
                  <a:txBody>
                    <a:bodyPr/>
                    <a:lstStyle/>
                    <a:p>
                      <a:pPr algn="l"/>
                      <a:r>
                        <a:rPr lang="en-US" i="1" dirty="0" smtClean="0">
                          <a:solidFill>
                            <a:schemeClr val="tx1"/>
                          </a:solidFill>
                        </a:rPr>
                        <a:t>Enterprise needs</a:t>
                      </a:r>
                      <a:r>
                        <a:rPr lang="en-US" i="1" baseline="0" dirty="0" smtClean="0">
                          <a:solidFill>
                            <a:schemeClr val="tx1"/>
                          </a:solidFill>
                        </a:rPr>
                        <a:t> to take care everything</a:t>
                      </a:r>
                      <a:endParaRPr lang="en-US" i="1" dirty="0">
                        <a:solidFill>
                          <a:schemeClr val="tx1"/>
                        </a:solidFill>
                      </a:endParaRPr>
                    </a:p>
                  </a:txBody>
                  <a:tcPr anchor="ctr"/>
                </a:tc>
                <a:tc>
                  <a:txBody>
                    <a:bodyPr/>
                    <a:lstStyle/>
                    <a:p>
                      <a:pPr algn="l"/>
                      <a:r>
                        <a:rPr lang="en-US" i="1" dirty="0" smtClean="0">
                          <a:solidFill>
                            <a:schemeClr val="tx1"/>
                          </a:solidFill>
                        </a:rPr>
                        <a:t>Enterprise</a:t>
                      </a:r>
                      <a:r>
                        <a:rPr lang="en-US" i="1" baseline="0" dirty="0" smtClean="0">
                          <a:solidFill>
                            <a:schemeClr val="tx1"/>
                          </a:solidFill>
                        </a:rPr>
                        <a:t> focuses on its own business</a:t>
                      </a:r>
                      <a:endParaRPr lang="en-US" i="1" dirty="0">
                        <a:solidFill>
                          <a:schemeClr val="tx1"/>
                        </a:solidFill>
                      </a:endParaRPr>
                    </a:p>
                  </a:txBody>
                  <a:tcPr anchor="ctr"/>
                </a:tc>
              </a:tr>
              <a:tr h="370840">
                <a:tc>
                  <a:txBody>
                    <a:bodyPr/>
                    <a:lstStyle/>
                    <a:p>
                      <a:r>
                        <a:rPr lang="en-US" b="1" i="1" dirty="0" smtClean="0"/>
                        <a:t>Management</a:t>
                      </a:r>
                      <a:endParaRPr lang="en-US" b="1" i="1" dirty="0"/>
                    </a:p>
                  </a:txBody>
                  <a:tcPr anchor="ctr"/>
                </a:tc>
                <a:tc>
                  <a:txBody>
                    <a:bodyPr/>
                    <a:lstStyle/>
                    <a:p>
                      <a:pPr algn="l"/>
                      <a:r>
                        <a:rPr lang="en-US" i="1" dirty="0" smtClean="0">
                          <a:solidFill>
                            <a:schemeClr val="tx1"/>
                          </a:solidFill>
                        </a:rPr>
                        <a:t>Enterprise works with poor manageability</a:t>
                      </a:r>
                      <a:endParaRPr lang="en-US" i="1" dirty="0">
                        <a:solidFill>
                          <a:schemeClr val="tx1"/>
                        </a:solidFill>
                      </a:endParaRPr>
                    </a:p>
                  </a:txBody>
                  <a:tcPr anchor="ctr"/>
                </a:tc>
                <a:tc>
                  <a:txBody>
                    <a:bodyPr/>
                    <a:lstStyle/>
                    <a:p>
                      <a:pPr algn="l"/>
                      <a:r>
                        <a:rPr lang="en-US" i="1" dirty="0" smtClean="0">
                          <a:solidFill>
                            <a:schemeClr val="tx1"/>
                          </a:solidFill>
                        </a:rPr>
                        <a:t>Cloud</a:t>
                      </a:r>
                      <a:r>
                        <a:rPr lang="en-US" i="1" baseline="0" dirty="0" smtClean="0">
                          <a:solidFill>
                            <a:schemeClr val="tx1"/>
                          </a:solidFill>
                        </a:rPr>
                        <a:t> provider applies professional control</a:t>
                      </a:r>
                      <a:endParaRPr lang="en-US" i="1" dirty="0">
                        <a:solidFill>
                          <a:schemeClr val="tx1"/>
                        </a:solidFill>
                      </a:endParaRPr>
                    </a:p>
                  </a:txBody>
                  <a:tcPr anchor="ctr"/>
                </a:tc>
              </a:tr>
              <a:tr h="370840">
                <a:tc>
                  <a:txBody>
                    <a:bodyPr/>
                    <a:lstStyle/>
                    <a:p>
                      <a:r>
                        <a:rPr lang="en-US" b="1" i="1" dirty="0" smtClean="0"/>
                        <a:t>Relationship</a:t>
                      </a:r>
                      <a:endParaRPr lang="en-US" b="1" i="1" dirty="0"/>
                    </a:p>
                  </a:txBody>
                  <a:tcPr anchor="ctr"/>
                </a:tc>
                <a:tc>
                  <a:txBody>
                    <a:bodyPr/>
                    <a:lstStyle/>
                    <a:p>
                      <a:pPr algn="l"/>
                      <a:r>
                        <a:rPr lang="en-US" i="1" dirty="0" smtClean="0">
                          <a:solidFill>
                            <a:schemeClr val="tx1"/>
                          </a:solidFill>
                        </a:rPr>
                        <a:t>Stand alone enterprise</a:t>
                      </a:r>
                      <a:endParaRPr lang="en-US" i="1" dirty="0">
                        <a:solidFill>
                          <a:schemeClr val="tx1"/>
                        </a:solidFill>
                      </a:endParaRPr>
                    </a:p>
                  </a:txBody>
                  <a:tcPr anchor="ctr"/>
                </a:tc>
                <a:tc>
                  <a:txBody>
                    <a:bodyPr/>
                    <a:lstStyle/>
                    <a:p>
                      <a:pPr algn="l"/>
                      <a:r>
                        <a:rPr lang="en-US" i="1" dirty="0" smtClean="0">
                          <a:solidFill>
                            <a:schemeClr val="tx1"/>
                          </a:solidFill>
                        </a:rPr>
                        <a:t>Win-Win partnership</a:t>
                      </a:r>
                      <a:endParaRPr lang="en-US" i="1" dirty="0">
                        <a:solidFill>
                          <a:schemeClr val="tx1"/>
                        </a:solidFill>
                      </a:endParaRPr>
                    </a:p>
                  </a:txBody>
                  <a:tcPr anchor="ctr"/>
                </a:tc>
              </a:tr>
            </a:tbl>
          </a:graphicData>
        </a:graphic>
      </p:graphicFrame>
    </p:spTree>
    <p:extLst>
      <p:ext uri="{BB962C8B-B14F-4D97-AF65-F5344CB8AC3E}">
        <p14:creationId xmlns:p14="http://schemas.microsoft.com/office/powerpoint/2010/main" val="185400060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sz="3200" dirty="0" smtClean="0"/>
              <a:t>Mainframes to Clouds</a:t>
            </a:r>
            <a:endParaRPr lang="en-US" sz="3200" dirty="0"/>
          </a:p>
        </p:txBody>
      </p:sp>
      <p:sp>
        <p:nvSpPr>
          <p:cNvPr id="3" name="Content Placeholder 2"/>
          <p:cNvSpPr>
            <a:spLocks noGrp="1"/>
          </p:cNvSpPr>
          <p:nvPr>
            <p:ph idx="1"/>
          </p:nvPr>
        </p:nvSpPr>
        <p:spPr>
          <a:xfrm>
            <a:off x="457200" y="1143000"/>
            <a:ext cx="8229600" cy="4983163"/>
          </a:xfrm>
        </p:spPr>
        <p:txBody>
          <a:bodyPr>
            <a:normAutofit/>
          </a:bodyPr>
          <a:lstStyle/>
          <a:p>
            <a:pPr algn="just">
              <a:lnSpc>
                <a:spcPct val="150000"/>
              </a:lnSpc>
            </a:pPr>
            <a:r>
              <a:rPr lang="en-US" dirty="0"/>
              <a:t>Mainframes had to operate at very high utilization rates and were very expensive</a:t>
            </a:r>
            <a:r>
              <a:rPr lang="en-US" dirty="0" smtClean="0"/>
              <a:t>.</a:t>
            </a:r>
          </a:p>
          <a:p>
            <a:pPr algn="just">
              <a:lnSpc>
                <a:spcPct val="150000"/>
              </a:lnSpc>
            </a:pPr>
            <a:r>
              <a:rPr lang="en-US" dirty="0"/>
              <a:t>The mainframe era collapsed with the advent of fast and inexpensive microprocessors </a:t>
            </a:r>
            <a:r>
              <a:rPr lang="en-US" dirty="0" smtClean="0"/>
              <a:t>.</a:t>
            </a:r>
          </a:p>
          <a:p>
            <a:pPr algn="just">
              <a:lnSpc>
                <a:spcPct val="150000"/>
              </a:lnSpc>
            </a:pPr>
            <a:r>
              <a:rPr lang="en-US" dirty="0" smtClean="0"/>
              <a:t>Next Cloud Computing </a:t>
            </a:r>
            <a:r>
              <a:rPr lang="en-US" dirty="0"/>
              <a:t>have sprung up, allowing applications to be run via third-party infrastructure that requires little or no hardware investment and services to be paid for as they are needed. </a:t>
            </a:r>
          </a:p>
        </p:txBody>
      </p:sp>
    </p:spTree>
    <p:extLst>
      <p:ext uri="{BB962C8B-B14F-4D97-AF65-F5344CB8AC3E}">
        <p14:creationId xmlns:p14="http://schemas.microsoft.com/office/powerpoint/2010/main" val="1738529098"/>
      </p:ext>
    </p:extLst>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Improve Resource Utilization</a:t>
            </a:r>
            <a:endParaRPr lang="en-US" dirty="0"/>
          </a:p>
        </p:txBody>
      </p:sp>
      <p:sp>
        <p:nvSpPr>
          <p:cNvPr id="3" name="Content Placeholder 2"/>
          <p:cNvSpPr>
            <a:spLocks noGrp="1"/>
          </p:cNvSpPr>
          <p:nvPr>
            <p:ph idx="1"/>
          </p:nvPr>
        </p:nvSpPr>
        <p:spPr/>
        <p:txBody>
          <a:bodyPr/>
          <a:lstStyle/>
          <a:p>
            <a:r>
              <a:rPr lang="en-US" dirty="0" smtClean="0"/>
              <a:t>Traditional industry and market :</a:t>
            </a:r>
          </a:p>
          <a:p>
            <a:pPr lvl="1"/>
            <a:r>
              <a:rPr lang="en-US" dirty="0" smtClean="0"/>
              <a:t>Enterprise seldom takes care about IT resource utilization</a:t>
            </a:r>
          </a:p>
          <a:p>
            <a:pPr lvl="1"/>
            <a:r>
              <a:rPr lang="en-US" dirty="0" smtClean="0"/>
              <a:t>Enterprise owns their IT resource without well management</a:t>
            </a:r>
          </a:p>
          <a:p>
            <a:pPr lvl="1"/>
            <a:r>
              <a:rPr lang="en-US" dirty="0" smtClean="0"/>
              <a:t>IT resource usually over invested for peak demand</a:t>
            </a:r>
            <a:br>
              <a:rPr lang="en-US" dirty="0" smtClean="0"/>
            </a:br>
            <a:endParaRPr lang="en-US" dirty="0" smtClean="0"/>
          </a:p>
          <a:p>
            <a:r>
              <a:rPr lang="en-US" dirty="0" smtClean="0"/>
              <a:t>Some drawbacks :</a:t>
            </a:r>
          </a:p>
          <a:p>
            <a:pPr lvl="1"/>
            <a:r>
              <a:rPr lang="en-US" dirty="0" smtClean="0"/>
              <a:t>Power and space utilization among enterprises are wasted</a:t>
            </a:r>
          </a:p>
          <a:p>
            <a:pPr lvl="1"/>
            <a:r>
              <a:rPr lang="en-US" dirty="0" smtClean="0"/>
              <a:t>IT resources across enterprises cannot be shared</a:t>
            </a:r>
          </a:p>
          <a:p>
            <a:pPr lvl="1"/>
            <a:endParaRPr lang="en-US" dirty="0" smtClean="0"/>
          </a:p>
        </p:txBody>
      </p:sp>
    </p:spTree>
    <p:extLst>
      <p:ext uri="{BB962C8B-B14F-4D97-AF65-F5344CB8AC3E}">
        <p14:creationId xmlns:p14="http://schemas.microsoft.com/office/powerpoint/2010/main" val="383082107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Improve Resource Utilization</a:t>
            </a:r>
            <a:endParaRPr lang="en-US" dirty="0"/>
          </a:p>
        </p:txBody>
      </p:sp>
      <p:sp>
        <p:nvSpPr>
          <p:cNvPr id="3" name="Content Placeholder 2"/>
          <p:cNvSpPr>
            <a:spLocks noGrp="1"/>
          </p:cNvSpPr>
          <p:nvPr>
            <p:ph idx="1"/>
          </p:nvPr>
        </p:nvSpPr>
        <p:spPr/>
        <p:txBody>
          <a:bodyPr/>
          <a:lstStyle/>
          <a:p>
            <a:r>
              <a:rPr lang="en-US" dirty="0" smtClean="0"/>
              <a:t>Collaboration with Cloud providers :</a:t>
            </a:r>
          </a:p>
          <a:p>
            <a:pPr lvl="1"/>
            <a:r>
              <a:rPr lang="en-US" dirty="0" smtClean="0"/>
              <a:t>IT resources are centrically managed and optimized</a:t>
            </a:r>
          </a:p>
          <a:p>
            <a:pPr lvl="2"/>
            <a:r>
              <a:rPr lang="en-US" dirty="0" smtClean="0"/>
              <a:t>Cloud provider builds performance optimized hardware</a:t>
            </a:r>
          </a:p>
          <a:p>
            <a:pPr lvl="2"/>
            <a:r>
              <a:rPr lang="en-US" dirty="0" smtClean="0"/>
              <a:t>Cloud provider builds consolidated cooling system</a:t>
            </a:r>
          </a:p>
          <a:p>
            <a:pPr lvl="2"/>
            <a:r>
              <a:rPr lang="en-US" dirty="0" smtClean="0"/>
              <a:t>Cloud provider will consider the geographic issues</a:t>
            </a:r>
          </a:p>
          <a:p>
            <a:pPr lvl="2"/>
            <a:r>
              <a:rPr lang="en-US" dirty="0" smtClean="0"/>
              <a:t>Cloud provider will consider legal policy issues</a:t>
            </a:r>
            <a:br>
              <a:rPr lang="en-US" dirty="0" smtClean="0"/>
            </a:br>
            <a:endParaRPr lang="en-US" dirty="0" smtClean="0"/>
          </a:p>
          <a:p>
            <a:r>
              <a:rPr lang="en-US" dirty="0" smtClean="0"/>
              <a:t>Some benefits :</a:t>
            </a:r>
          </a:p>
          <a:p>
            <a:pPr lvl="1"/>
            <a:r>
              <a:rPr lang="en-US" dirty="0" smtClean="0"/>
              <a:t>IT infrastructure can be shared among enterprises</a:t>
            </a:r>
          </a:p>
          <a:p>
            <a:pPr lvl="1"/>
            <a:r>
              <a:rPr lang="en-US" dirty="0" smtClean="0"/>
              <a:t>IT infrastructure performance and utilization can be optimized</a:t>
            </a:r>
          </a:p>
          <a:p>
            <a:pPr lvl="1"/>
            <a:r>
              <a:rPr lang="en-US" dirty="0" smtClean="0"/>
              <a:t>Large-scale integrated optimization can be applied</a:t>
            </a:r>
          </a:p>
        </p:txBody>
      </p:sp>
    </p:spTree>
    <p:extLst>
      <p:ext uri="{BB962C8B-B14F-4D97-AF65-F5344CB8AC3E}">
        <p14:creationId xmlns:p14="http://schemas.microsoft.com/office/powerpoint/2010/main" val="386960043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Improve Resource Utilization</a:t>
            </a:r>
            <a:endParaRPr lang="en-US" dirty="0"/>
          </a:p>
        </p:txBody>
      </p:sp>
      <p:pic>
        <p:nvPicPr>
          <p:cNvPr id="46084" name="Picture 4" descr="http://achieving-your-potential.com/tree%20in%20hand.jpg"/>
          <p:cNvPicPr>
            <a:picLocks noChangeAspect="1" noChangeArrowheads="1"/>
          </p:cNvPicPr>
          <p:nvPr/>
        </p:nvPicPr>
        <p:blipFill>
          <a:blip r:embed="rId2" cstate="print"/>
          <a:srcRect t="20593" b="14455"/>
          <a:stretch>
            <a:fillRect/>
          </a:stretch>
        </p:blipFill>
        <p:spPr bwMode="auto">
          <a:xfrm>
            <a:off x="2473675" y="4191000"/>
            <a:ext cx="4196650" cy="226771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Content Placeholder 2"/>
          <p:cNvSpPr>
            <a:spLocks noGrp="1"/>
          </p:cNvSpPr>
          <p:nvPr>
            <p:ph idx="1"/>
          </p:nvPr>
        </p:nvSpPr>
        <p:spPr>
          <a:xfrm>
            <a:off x="457200" y="1600201"/>
            <a:ext cx="8229600" cy="457200"/>
          </a:xfrm>
        </p:spPr>
        <p:txBody>
          <a:bodyPr/>
          <a:lstStyle/>
          <a:p>
            <a:r>
              <a:rPr lang="en-US" dirty="0" smtClean="0"/>
              <a:t>What dose cloud computing achieve ?</a:t>
            </a:r>
          </a:p>
        </p:txBody>
      </p:sp>
      <p:graphicFrame>
        <p:nvGraphicFramePr>
          <p:cNvPr id="7" name="Table 6"/>
          <p:cNvGraphicFramePr>
            <a:graphicFrameLocks noGrp="1"/>
          </p:cNvGraphicFramePr>
          <p:nvPr/>
        </p:nvGraphicFramePr>
        <p:xfrm>
          <a:off x="1333500" y="2311400"/>
          <a:ext cx="6477001" cy="1651000"/>
        </p:xfrm>
        <a:graphic>
          <a:graphicData uri="http://schemas.openxmlformats.org/drawingml/2006/table">
            <a:tbl>
              <a:tblPr firstRow="1" bandRow="1">
                <a:tableStyleId>{7DF18680-E054-41AD-8BC1-D1AEF772440D}</a:tableStyleId>
              </a:tblPr>
              <a:tblGrid>
                <a:gridCol w="1752601"/>
                <a:gridCol w="2247899"/>
                <a:gridCol w="2476501"/>
              </a:tblGrid>
              <a:tr h="370840">
                <a:tc>
                  <a:txBody>
                    <a:bodyPr/>
                    <a:lstStyle/>
                    <a:p>
                      <a:endParaRPr lang="en-US" dirty="0"/>
                    </a:p>
                  </a:txBody>
                  <a:tcPr/>
                </a:tc>
                <a:tc>
                  <a:txBody>
                    <a:bodyPr/>
                    <a:lstStyle/>
                    <a:p>
                      <a:r>
                        <a:rPr lang="en-US" dirty="0" smtClean="0"/>
                        <a:t>Traditional</a:t>
                      </a:r>
                      <a:endParaRPr lang="en-US" dirty="0"/>
                    </a:p>
                  </a:txBody>
                  <a:tcPr/>
                </a:tc>
                <a:tc>
                  <a:txBody>
                    <a:bodyPr/>
                    <a:lstStyle/>
                    <a:p>
                      <a:r>
                        <a:rPr lang="en-US" dirty="0" smtClean="0"/>
                        <a:t>With</a:t>
                      </a:r>
                      <a:r>
                        <a:rPr lang="en-US" baseline="0" dirty="0" smtClean="0"/>
                        <a:t> Cloud Computing</a:t>
                      </a:r>
                      <a:endParaRPr lang="en-US" dirty="0"/>
                    </a:p>
                  </a:txBody>
                  <a:tcPr/>
                </a:tc>
              </a:tr>
              <a:tr h="370840">
                <a:tc>
                  <a:txBody>
                    <a:bodyPr/>
                    <a:lstStyle/>
                    <a:p>
                      <a:r>
                        <a:rPr lang="en-US" b="1" i="1" dirty="0" smtClean="0"/>
                        <a:t>IT Resource Utilization</a:t>
                      </a:r>
                      <a:endParaRPr lang="en-US" b="1" i="1" dirty="0"/>
                    </a:p>
                  </a:txBody>
                  <a:tcPr anchor="ctr"/>
                </a:tc>
                <a:tc>
                  <a:txBody>
                    <a:bodyPr/>
                    <a:lstStyle/>
                    <a:p>
                      <a:pPr algn="l"/>
                      <a:r>
                        <a:rPr lang="en-US" i="1" dirty="0" smtClean="0">
                          <a:solidFill>
                            <a:schemeClr val="tx1"/>
                          </a:solidFill>
                        </a:rPr>
                        <a:t>IT</a:t>
                      </a:r>
                      <a:r>
                        <a:rPr lang="en-US" i="1" baseline="0" dirty="0" smtClean="0">
                          <a:solidFill>
                            <a:schemeClr val="tx1"/>
                          </a:solidFill>
                        </a:rPr>
                        <a:t> resource under utilized most of time</a:t>
                      </a:r>
                      <a:endParaRPr lang="en-US" i="1" dirty="0">
                        <a:solidFill>
                          <a:schemeClr val="tx1"/>
                        </a:solidFill>
                      </a:endParaRPr>
                    </a:p>
                  </a:txBody>
                  <a:tcPr anchor="ctr"/>
                </a:tc>
                <a:tc>
                  <a:txBody>
                    <a:bodyPr/>
                    <a:lstStyle/>
                    <a:p>
                      <a:pPr algn="l"/>
                      <a:r>
                        <a:rPr lang="en-US" i="1" baseline="0" dirty="0" smtClean="0">
                          <a:solidFill>
                            <a:schemeClr val="tx1"/>
                          </a:solidFill>
                        </a:rPr>
                        <a:t>Share to improve utilization of IT resource</a:t>
                      </a:r>
                      <a:endParaRPr lang="en-US" i="1" dirty="0">
                        <a:solidFill>
                          <a:schemeClr val="tx1"/>
                        </a:solidFill>
                      </a:endParaRPr>
                    </a:p>
                  </a:txBody>
                  <a:tcPr anchor="ctr"/>
                </a:tc>
              </a:tr>
              <a:tr h="370840">
                <a:tc>
                  <a:txBody>
                    <a:bodyPr/>
                    <a:lstStyle/>
                    <a:p>
                      <a:r>
                        <a:rPr lang="en-US" b="1" i="1" dirty="0" smtClean="0"/>
                        <a:t>Power</a:t>
                      </a:r>
                      <a:r>
                        <a:rPr lang="en-US" b="1" i="1" baseline="0" dirty="0" smtClean="0"/>
                        <a:t> </a:t>
                      </a:r>
                      <a:r>
                        <a:rPr lang="en-US" b="1" i="1" dirty="0" smtClean="0"/>
                        <a:t>Consumption</a:t>
                      </a:r>
                      <a:endParaRPr lang="en-US" b="1" i="1" dirty="0"/>
                    </a:p>
                  </a:txBody>
                  <a:tcPr anchor="ctr"/>
                </a:tc>
                <a:tc>
                  <a:txBody>
                    <a:bodyPr/>
                    <a:lstStyle/>
                    <a:p>
                      <a:pPr algn="l"/>
                      <a:r>
                        <a:rPr lang="en-US" i="1" dirty="0" smtClean="0">
                          <a:solidFill>
                            <a:schemeClr val="tx1"/>
                          </a:solidFill>
                        </a:rPr>
                        <a:t>Waste power and cooling</a:t>
                      </a:r>
                      <a:r>
                        <a:rPr lang="en-US" i="1" baseline="0" dirty="0" smtClean="0">
                          <a:solidFill>
                            <a:schemeClr val="tx1"/>
                          </a:solidFill>
                        </a:rPr>
                        <a:t> system</a:t>
                      </a:r>
                      <a:endParaRPr lang="en-US" i="1" dirty="0">
                        <a:solidFill>
                          <a:schemeClr val="tx1"/>
                        </a:solidFill>
                      </a:endParaRPr>
                    </a:p>
                  </a:txBody>
                  <a:tcPr anchor="ctr"/>
                </a:tc>
                <a:tc>
                  <a:txBody>
                    <a:bodyPr/>
                    <a:lstStyle/>
                    <a:p>
                      <a:pPr algn="l"/>
                      <a:r>
                        <a:rPr lang="en-US" i="1" dirty="0" smtClean="0">
                          <a:solidFill>
                            <a:schemeClr val="tx1"/>
                          </a:solidFill>
                        </a:rPr>
                        <a:t>Cloud system should be global optimized</a:t>
                      </a:r>
                      <a:endParaRPr lang="en-US" i="1" dirty="0">
                        <a:solidFill>
                          <a:schemeClr val="tx1"/>
                        </a:solidFill>
                      </a:endParaRPr>
                    </a:p>
                  </a:txBody>
                  <a:tcPr anchor="ctr"/>
                </a:tc>
              </a:tr>
            </a:tbl>
          </a:graphicData>
        </a:graphic>
      </p:graphicFrame>
    </p:spTree>
    <p:extLst>
      <p:ext uri="{BB962C8B-B14F-4D97-AF65-F5344CB8AC3E}">
        <p14:creationId xmlns:p14="http://schemas.microsoft.com/office/powerpoint/2010/main" val="238534354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Reduce Local Computing Power</a:t>
            </a:r>
            <a:endParaRPr lang="en-US" dirty="0"/>
          </a:p>
        </p:txBody>
      </p:sp>
      <p:sp>
        <p:nvSpPr>
          <p:cNvPr id="3" name="Content Placeholder 2"/>
          <p:cNvSpPr>
            <a:spLocks noGrp="1"/>
          </p:cNvSpPr>
          <p:nvPr>
            <p:ph idx="1"/>
          </p:nvPr>
        </p:nvSpPr>
        <p:spPr/>
        <p:txBody>
          <a:bodyPr/>
          <a:lstStyle/>
          <a:p>
            <a:r>
              <a:rPr lang="en-US" dirty="0" smtClean="0"/>
              <a:t>Traditional local computing power requirement :</a:t>
            </a:r>
          </a:p>
          <a:p>
            <a:pPr lvl="1"/>
            <a:r>
              <a:rPr lang="en-US" dirty="0" smtClean="0"/>
              <a:t>One need to buy your own personal computer</a:t>
            </a:r>
          </a:p>
          <a:p>
            <a:pPr lvl="1"/>
            <a:r>
              <a:rPr lang="en-US" dirty="0" smtClean="0"/>
              <a:t>Buy powerful processor if you need intensive computing</a:t>
            </a:r>
          </a:p>
          <a:p>
            <a:pPr lvl="1"/>
            <a:r>
              <a:rPr lang="en-US" dirty="0" smtClean="0"/>
              <a:t>Buy large memory to meet application requirement</a:t>
            </a:r>
          </a:p>
          <a:p>
            <a:pPr lvl="1"/>
            <a:r>
              <a:rPr lang="en-US" dirty="0" smtClean="0"/>
              <a:t>Install plenty of applications in need</a:t>
            </a:r>
            <a:br>
              <a:rPr lang="en-US" dirty="0" smtClean="0"/>
            </a:br>
            <a:endParaRPr lang="en-US" dirty="0" smtClean="0"/>
          </a:p>
          <a:p>
            <a:r>
              <a:rPr lang="en-US" dirty="0" smtClean="0"/>
              <a:t>Some drawbacks :</a:t>
            </a:r>
          </a:p>
          <a:p>
            <a:pPr lvl="1"/>
            <a:r>
              <a:rPr lang="en-US" dirty="0" smtClean="0"/>
              <a:t>One can hardly replicate the same system environment</a:t>
            </a:r>
          </a:p>
          <a:p>
            <a:pPr lvl="1"/>
            <a:r>
              <a:rPr lang="en-US" dirty="0" smtClean="0"/>
              <a:t>One needs to regularly update or upgrade software and hardware</a:t>
            </a:r>
          </a:p>
          <a:p>
            <a:pPr lvl="1"/>
            <a:r>
              <a:rPr lang="en-US" dirty="0" smtClean="0"/>
              <a:t>One needs to reinstall all applications if you reinstall the OS</a:t>
            </a:r>
          </a:p>
        </p:txBody>
      </p:sp>
    </p:spTree>
    <p:extLst>
      <p:ext uri="{BB962C8B-B14F-4D97-AF65-F5344CB8AC3E}">
        <p14:creationId xmlns:p14="http://schemas.microsoft.com/office/powerpoint/2010/main" val="338205648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Reduce Local Computing Power</a:t>
            </a:r>
            <a:endParaRPr lang="en-US" dirty="0"/>
          </a:p>
        </p:txBody>
      </p:sp>
      <p:sp>
        <p:nvSpPr>
          <p:cNvPr id="3" name="Content Placeholder 2"/>
          <p:cNvSpPr>
            <a:spLocks noGrp="1"/>
          </p:cNvSpPr>
          <p:nvPr>
            <p:ph idx="1"/>
          </p:nvPr>
        </p:nvSpPr>
        <p:spPr/>
        <p:txBody>
          <a:bodyPr/>
          <a:lstStyle/>
          <a:p>
            <a:r>
              <a:rPr lang="en-US" dirty="0" smtClean="0"/>
              <a:t>Using Cloud Computing services :</a:t>
            </a:r>
          </a:p>
          <a:p>
            <a:pPr lvl="1"/>
            <a:r>
              <a:rPr lang="en-US" dirty="0" smtClean="0"/>
              <a:t>One can utilize the remote computing power in the cloud</a:t>
            </a:r>
          </a:p>
          <a:p>
            <a:pPr lvl="1"/>
            <a:r>
              <a:rPr lang="en-US" dirty="0" smtClean="0"/>
              <a:t>One needs only basic computing power to connect to internet</a:t>
            </a:r>
          </a:p>
          <a:p>
            <a:pPr lvl="1"/>
            <a:r>
              <a:rPr lang="en-US" dirty="0" smtClean="0"/>
              <a:t>Application in the cloud will automatically upgrade</a:t>
            </a:r>
            <a:br>
              <a:rPr lang="en-US" dirty="0" smtClean="0"/>
            </a:br>
            <a:endParaRPr lang="en-US" dirty="0" smtClean="0"/>
          </a:p>
          <a:p>
            <a:r>
              <a:rPr lang="en-US" dirty="0" smtClean="0"/>
              <a:t>Some benefits :</a:t>
            </a:r>
          </a:p>
          <a:p>
            <a:pPr lvl="1"/>
            <a:r>
              <a:rPr lang="en-US" dirty="0" smtClean="0"/>
              <a:t>One can access his/her applications anywhere through the Internet</a:t>
            </a:r>
          </a:p>
          <a:p>
            <a:pPr lvl="1"/>
            <a:r>
              <a:rPr lang="en-US" dirty="0" smtClean="0"/>
              <a:t>One can dynamically request for computing power on demand</a:t>
            </a:r>
          </a:p>
          <a:p>
            <a:pPr lvl="1"/>
            <a:r>
              <a:rPr lang="en-US" dirty="0" smtClean="0"/>
              <a:t>Application may need not to be reinstalled even reinstall the OS</a:t>
            </a:r>
          </a:p>
        </p:txBody>
      </p:sp>
    </p:spTree>
    <p:extLst>
      <p:ext uri="{BB962C8B-B14F-4D97-AF65-F5344CB8AC3E}">
        <p14:creationId xmlns:p14="http://schemas.microsoft.com/office/powerpoint/2010/main" val="427822414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Reduce Local Computing Power</a:t>
            </a:r>
            <a:endParaRPr lang="en-US" dirty="0"/>
          </a:p>
        </p:txBody>
      </p:sp>
      <p:sp>
        <p:nvSpPr>
          <p:cNvPr id="3" name="Content Placeholder 2"/>
          <p:cNvSpPr>
            <a:spLocks noGrp="1"/>
          </p:cNvSpPr>
          <p:nvPr>
            <p:ph idx="1"/>
          </p:nvPr>
        </p:nvSpPr>
        <p:spPr>
          <a:xfrm>
            <a:off x="457200" y="1600201"/>
            <a:ext cx="8229600" cy="533400"/>
          </a:xfrm>
        </p:spPr>
        <p:txBody>
          <a:bodyPr/>
          <a:lstStyle/>
          <a:p>
            <a:r>
              <a:rPr lang="en-US" dirty="0" smtClean="0"/>
              <a:t>What dose cloud computing achieve ?</a:t>
            </a:r>
          </a:p>
        </p:txBody>
      </p:sp>
      <p:graphicFrame>
        <p:nvGraphicFramePr>
          <p:cNvPr id="5" name="Table 4"/>
          <p:cNvGraphicFramePr>
            <a:graphicFrameLocks noGrp="1"/>
          </p:cNvGraphicFramePr>
          <p:nvPr/>
        </p:nvGraphicFramePr>
        <p:xfrm>
          <a:off x="1333500" y="2133600"/>
          <a:ext cx="6477001" cy="2021840"/>
        </p:xfrm>
        <a:graphic>
          <a:graphicData uri="http://schemas.openxmlformats.org/drawingml/2006/table">
            <a:tbl>
              <a:tblPr firstRow="1" bandRow="1">
                <a:tableStyleId>{7DF18680-E054-41AD-8BC1-D1AEF772440D}</a:tableStyleId>
              </a:tblPr>
              <a:tblGrid>
                <a:gridCol w="1752601"/>
                <a:gridCol w="2362200"/>
                <a:gridCol w="2362200"/>
              </a:tblGrid>
              <a:tr h="370840">
                <a:tc>
                  <a:txBody>
                    <a:bodyPr/>
                    <a:lstStyle/>
                    <a:p>
                      <a:endParaRPr lang="en-US" dirty="0"/>
                    </a:p>
                  </a:txBody>
                  <a:tcPr/>
                </a:tc>
                <a:tc>
                  <a:txBody>
                    <a:bodyPr/>
                    <a:lstStyle/>
                    <a:p>
                      <a:r>
                        <a:rPr lang="en-US" dirty="0" smtClean="0"/>
                        <a:t>Traditional</a:t>
                      </a:r>
                      <a:endParaRPr lang="en-US" dirty="0"/>
                    </a:p>
                  </a:txBody>
                  <a:tcPr/>
                </a:tc>
                <a:tc>
                  <a:txBody>
                    <a:bodyPr/>
                    <a:lstStyle/>
                    <a:p>
                      <a:r>
                        <a:rPr lang="en-US" dirty="0" smtClean="0"/>
                        <a:t>With</a:t>
                      </a:r>
                      <a:r>
                        <a:rPr lang="en-US" baseline="0" dirty="0" smtClean="0"/>
                        <a:t> Cloud Computing</a:t>
                      </a:r>
                      <a:endParaRPr lang="en-US" dirty="0"/>
                    </a:p>
                  </a:txBody>
                  <a:tcPr/>
                </a:tc>
              </a:tr>
              <a:tr h="370840">
                <a:tc>
                  <a:txBody>
                    <a:bodyPr/>
                    <a:lstStyle/>
                    <a:p>
                      <a:r>
                        <a:rPr lang="en-US" b="1" i="1" dirty="0" smtClean="0"/>
                        <a:t>Hardware</a:t>
                      </a:r>
                      <a:r>
                        <a:rPr lang="en-US" b="1" i="1" baseline="0" dirty="0" smtClean="0"/>
                        <a:t> Requirement</a:t>
                      </a:r>
                      <a:endParaRPr lang="en-US" b="1" i="1" dirty="0"/>
                    </a:p>
                  </a:txBody>
                  <a:tcPr anchor="ctr"/>
                </a:tc>
                <a:tc>
                  <a:txBody>
                    <a:bodyPr/>
                    <a:lstStyle/>
                    <a:p>
                      <a:pPr algn="l"/>
                      <a:r>
                        <a:rPr lang="en-US" i="1" dirty="0" smtClean="0">
                          <a:solidFill>
                            <a:schemeClr val="tx1"/>
                          </a:solidFill>
                        </a:rPr>
                        <a:t>User needs to</a:t>
                      </a:r>
                      <a:r>
                        <a:rPr lang="en-US" i="1" baseline="0" dirty="0" smtClean="0">
                          <a:solidFill>
                            <a:schemeClr val="tx1"/>
                          </a:solidFill>
                        </a:rPr>
                        <a:t> buy powerful hardware</a:t>
                      </a:r>
                      <a:endParaRPr lang="en-US" i="1" dirty="0">
                        <a:solidFill>
                          <a:schemeClr val="tx1"/>
                        </a:solidFill>
                      </a:endParaRPr>
                    </a:p>
                  </a:txBody>
                  <a:tcPr anchor="ctr"/>
                </a:tc>
                <a:tc>
                  <a:txBody>
                    <a:bodyPr/>
                    <a:lstStyle/>
                    <a:p>
                      <a:pPr algn="l"/>
                      <a:r>
                        <a:rPr lang="en-US" i="1" baseline="0" dirty="0" smtClean="0">
                          <a:solidFill>
                            <a:schemeClr val="tx1"/>
                          </a:solidFill>
                        </a:rPr>
                        <a:t>Only basic hardware to connect to internet</a:t>
                      </a:r>
                      <a:endParaRPr lang="en-US" i="1" dirty="0">
                        <a:solidFill>
                          <a:schemeClr val="tx1"/>
                        </a:solidFill>
                      </a:endParaRPr>
                    </a:p>
                  </a:txBody>
                  <a:tcPr anchor="ctr"/>
                </a:tc>
              </a:tr>
              <a:tr h="370840">
                <a:tc>
                  <a:txBody>
                    <a:bodyPr/>
                    <a:lstStyle/>
                    <a:p>
                      <a:r>
                        <a:rPr lang="en-US" b="1" i="1" dirty="0" smtClean="0"/>
                        <a:t>Software Requirement</a:t>
                      </a:r>
                      <a:endParaRPr lang="en-US" b="1" i="1" dirty="0"/>
                    </a:p>
                  </a:txBody>
                  <a:tcPr anchor="ctr"/>
                </a:tc>
                <a:tc>
                  <a:txBody>
                    <a:bodyPr/>
                    <a:lstStyle/>
                    <a:p>
                      <a:pPr algn="l"/>
                      <a:r>
                        <a:rPr lang="en-US" i="1" dirty="0" smtClean="0">
                          <a:solidFill>
                            <a:schemeClr val="tx1"/>
                          </a:solidFill>
                        </a:rPr>
                        <a:t>Install application</a:t>
                      </a:r>
                      <a:r>
                        <a:rPr lang="en-US" i="1" baseline="0" dirty="0" smtClean="0">
                          <a:solidFill>
                            <a:schemeClr val="tx1"/>
                          </a:solidFill>
                        </a:rPr>
                        <a:t> in local computer</a:t>
                      </a:r>
                      <a:endParaRPr lang="en-US" i="1" dirty="0">
                        <a:solidFill>
                          <a:schemeClr val="tx1"/>
                        </a:solidFill>
                      </a:endParaRPr>
                    </a:p>
                  </a:txBody>
                  <a:tcPr anchor="ctr"/>
                </a:tc>
                <a:tc>
                  <a:txBody>
                    <a:bodyPr/>
                    <a:lstStyle/>
                    <a:p>
                      <a:pPr algn="l"/>
                      <a:r>
                        <a:rPr lang="en-US" i="1" dirty="0" smtClean="0">
                          <a:solidFill>
                            <a:schemeClr val="tx1"/>
                          </a:solidFill>
                        </a:rPr>
                        <a:t>No local installation</a:t>
                      </a:r>
                      <a:r>
                        <a:rPr lang="en-US" i="1" baseline="0" dirty="0" smtClean="0">
                          <a:solidFill>
                            <a:schemeClr val="tx1"/>
                          </a:solidFill>
                        </a:rPr>
                        <a:t> requirement</a:t>
                      </a:r>
                      <a:endParaRPr lang="en-US" i="1" dirty="0">
                        <a:solidFill>
                          <a:schemeClr val="tx1"/>
                        </a:solidFill>
                      </a:endParaRPr>
                    </a:p>
                  </a:txBody>
                  <a:tcPr anchor="ctr"/>
                </a:tc>
              </a:tr>
              <a:tr h="370840">
                <a:tc>
                  <a:txBody>
                    <a:bodyPr/>
                    <a:lstStyle/>
                    <a:p>
                      <a:r>
                        <a:rPr lang="en-US" b="1" i="1" dirty="0" smtClean="0"/>
                        <a:t>Portability</a:t>
                      </a:r>
                      <a:endParaRPr lang="en-US" b="1" i="1" dirty="0"/>
                    </a:p>
                  </a:txBody>
                  <a:tcPr anchor="ctr"/>
                </a:tc>
                <a:tc>
                  <a:txBody>
                    <a:bodyPr/>
                    <a:lstStyle/>
                    <a:p>
                      <a:pPr algn="l"/>
                      <a:r>
                        <a:rPr lang="en-US" i="1" dirty="0" smtClean="0">
                          <a:solidFill>
                            <a:schemeClr val="tx1"/>
                          </a:solidFill>
                        </a:rPr>
                        <a:t>Hard to</a:t>
                      </a:r>
                      <a:r>
                        <a:rPr lang="en-US" i="1" baseline="0" dirty="0" smtClean="0">
                          <a:solidFill>
                            <a:schemeClr val="tx1"/>
                          </a:solidFill>
                        </a:rPr>
                        <a:t> be portable</a:t>
                      </a:r>
                      <a:endParaRPr lang="en-US" i="1" dirty="0">
                        <a:solidFill>
                          <a:schemeClr val="tx1"/>
                        </a:solidFill>
                      </a:endParaRPr>
                    </a:p>
                  </a:txBody>
                  <a:tcPr anchor="ctr"/>
                </a:tc>
                <a:tc>
                  <a:txBody>
                    <a:bodyPr/>
                    <a:lstStyle/>
                    <a:p>
                      <a:pPr algn="l"/>
                      <a:r>
                        <a:rPr lang="en-US" i="1" dirty="0" smtClean="0">
                          <a:solidFill>
                            <a:schemeClr val="tx1"/>
                          </a:solidFill>
                        </a:rPr>
                        <a:t>Natively</a:t>
                      </a:r>
                      <a:r>
                        <a:rPr lang="en-US" i="1" baseline="0" dirty="0" smtClean="0">
                          <a:solidFill>
                            <a:schemeClr val="tx1"/>
                          </a:solidFill>
                        </a:rPr>
                        <a:t> portable</a:t>
                      </a:r>
                      <a:endParaRPr lang="en-US" i="1" dirty="0">
                        <a:solidFill>
                          <a:schemeClr val="tx1"/>
                        </a:solidFill>
                      </a:endParaRPr>
                    </a:p>
                  </a:txBody>
                  <a:tcPr anchor="ctr"/>
                </a:tc>
              </a:tr>
            </a:tbl>
          </a:graphicData>
        </a:graphic>
      </p:graphicFrame>
      <p:pic>
        <p:nvPicPr>
          <p:cNvPr id="50178" name="Picture 2" descr="http://www.cloudtopweb.com/images/cloud-computing.jpg"/>
          <p:cNvPicPr>
            <a:picLocks noChangeAspect="1" noChangeArrowheads="1"/>
          </p:cNvPicPr>
          <p:nvPr/>
        </p:nvPicPr>
        <p:blipFill>
          <a:blip r:embed="rId2" cstate="print"/>
          <a:srcRect/>
          <a:stretch>
            <a:fillRect/>
          </a:stretch>
        </p:blipFill>
        <p:spPr bwMode="auto">
          <a:xfrm>
            <a:off x="2939248" y="4343400"/>
            <a:ext cx="3265505" cy="226771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425122411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Reduce Local Storage Power</a:t>
            </a:r>
            <a:endParaRPr lang="en-US" dirty="0"/>
          </a:p>
        </p:txBody>
      </p:sp>
      <p:sp>
        <p:nvSpPr>
          <p:cNvPr id="3" name="Content Placeholder 2"/>
          <p:cNvSpPr>
            <a:spLocks noGrp="1"/>
          </p:cNvSpPr>
          <p:nvPr>
            <p:ph idx="1"/>
          </p:nvPr>
        </p:nvSpPr>
        <p:spPr/>
        <p:txBody>
          <a:bodyPr/>
          <a:lstStyle/>
          <a:p>
            <a:r>
              <a:rPr lang="en-US" dirty="0" smtClean="0"/>
              <a:t>Traditional local storage power requirement :</a:t>
            </a:r>
          </a:p>
          <a:p>
            <a:pPr lvl="1"/>
            <a:r>
              <a:rPr lang="en-US" dirty="0" smtClean="0"/>
              <a:t>User programs and data files are stored in local devices</a:t>
            </a:r>
          </a:p>
          <a:p>
            <a:pPr lvl="1"/>
            <a:r>
              <a:rPr lang="en-US" dirty="0" smtClean="0"/>
              <a:t>User has to backup data regularly preventing hardware damage</a:t>
            </a:r>
            <a:br>
              <a:rPr lang="en-US" dirty="0" smtClean="0"/>
            </a:br>
            <a:endParaRPr lang="en-US" dirty="0" smtClean="0"/>
          </a:p>
          <a:p>
            <a:r>
              <a:rPr lang="en-US" dirty="0" smtClean="0"/>
              <a:t>Some drawbacks :</a:t>
            </a:r>
          </a:p>
          <a:p>
            <a:pPr lvl="1"/>
            <a:r>
              <a:rPr lang="en-US" dirty="0" smtClean="0"/>
              <a:t>Storage space may not enough for burst data requirement</a:t>
            </a:r>
          </a:p>
          <a:p>
            <a:pPr lvl="1"/>
            <a:r>
              <a:rPr lang="en-US" dirty="0" smtClean="0"/>
              <a:t>Storage space may be over needed which result in resource waste</a:t>
            </a:r>
          </a:p>
          <a:p>
            <a:pPr lvl="1"/>
            <a:r>
              <a:rPr lang="en-US" dirty="0" smtClean="0"/>
              <a:t>Data consistency is hard to maintain between computers</a:t>
            </a:r>
          </a:p>
          <a:p>
            <a:pPr lvl="1"/>
            <a:r>
              <a:rPr lang="en-US" dirty="0" smtClean="0"/>
              <a:t>Need to sacrifice part of storage space for data backup</a:t>
            </a:r>
          </a:p>
        </p:txBody>
      </p:sp>
    </p:spTree>
    <p:extLst>
      <p:ext uri="{BB962C8B-B14F-4D97-AF65-F5344CB8AC3E}">
        <p14:creationId xmlns:p14="http://schemas.microsoft.com/office/powerpoint/2010/main" val="248405270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Reduce Local Storage Power</a:t>
            </a:r>
            <a:endParaRPr lang="en-US" dirty="0"/>
          </a:p>
        </p:txBody>
      </p:sp>
      <p:sp>
        <p:nvSpPr>
          <p:cNvPr id="3" name="Content Placeholder 2"/>
          <p:cNvSpPr>
            <a:spLocks noGrp="1"/>
          </p:cNvSpPr>
          <p:nvPr>
            <p:ph idx="1"/>
          </p:nvPr>
        </p:nvSpPr>
        <p:spPr/>
        <p:txBody>
          <a:bodyPr/>
          <a:lstStyle/>
          <a:p>
            <a:r>
              <a:rPr lang="en-US" dirty="0" smtClean="0"/>
              <a:t>Using Cloud Computing services :</a:t>
            </a:r>
          </a:p>
          <a:p>
            <a:pPr lvl="1"/>
            <a:r>
              <a:rPr lang="en-US" dirty="0" smtClean="0"/>
              <a:t>User programs and data files are stored in the cloud</a:t>
            </a:r>
          </a:p>
          <a:p>
            <a:pPr lvl="1"/>
            <a:r>
              <a:rPr lang="en-US" dirty="0" smtClean="0"/>
              <a:t>Cloud service provider will guarantee the data availability</a:t>
            </a:r>
            <a:br>
              <a:rPr lang="en-US" dirty="0" smtClean="0"/>
            </a:br>
            <a:endParaRPr lang="en-US" dirty="0" smtClean="0"/>
          </a:p>
          <a:p>
            <a:r>
              <a:rPr lang="en-US" dirty="0" smtClean="0"/>
              <a:t>Some benefits :</a:t>
            </a:r>
          </a:p>
          <a:p>
            <a:pPr lvl="1"/>
            <a:r>
              <a:rPr lang="en-US" dirty="0" smtClean="0"/>
              <a:t>One can dynamically allocate storage space on demand</a:t>
            </a:r>
          </a:p>
          <a:p>
            <a:pPr lvl="1"/>
            <a:r>
              <a:rPr lang="en-US" dirty="0" smtClean="0"/>
              <a:t>One can access data anywhere through the Internet</a:t>
            </a:r>
          </a:p>
          <a:p>
            <a:pPr lvl="1"/>
            <a:r>
              <a:rPr lang="en-US" dirty="0" smtClean="0"/>
              <a:t>No need to care about data consistency between computers</a:t>
            </a:r>
          </a:p>
          <a:p>
            <a:pPr lvl="1"/>
            <a:r>
              <a:rPr lang="en-US" dirty="0" smtClean="0"/>
              <a:t>No need to care about data loss due to hardware damage</a:t>
            </a:r>
          </a:p>
        </p:txBody>
      </p:sp>
    </p:spTree>
    <p:extLst>
      <p:ext uri="{BB962C8B-B14F-4D97-AF65-F5344CB8AC3E}">
        <p14:creationId xmlns:p14="http://schemas.microsoft.com/office/powerpoint/2010/main" val="223688931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Reduce Local Storage Power</a:t>
            </a:r>
            <a:endParaRPr lang="en-US" dirty="0"/>
          </a:p>
        </p:txBody>
      </p:sp>
      <p:pic>
        <p:nvPicPr>
          <p:cNvPr id="55298" name="Picture 2" descr="http://storageeffect.media.seagate.com/files/2010/07/digital_lockers_in_the_sky.jpg"/>
          <p:cNvPicPr>
            <a:picLocks noChangeAspect="1" noChangeArrowheads="1"/>
          </p:cNvPicPr>
          <p:nvPr/>
        </p:nvPicPr>
        <p:blipFill>
          <a:blip r:embed="rId2" cstate="print"/>
          <a:srcRect t="13333" b="8333"/>
          <a:stretch>
            <a:fillRect/>
          </a:stretch>
        </p:blipFill>
        <p:spPr bwMode="auto">
          <a:xfrm>
            <a:off x="2645048" y="4361688"/>
            <a:ext cx="3853904" cy="226771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aphicFrame>
        <p:nvGraphicFramePr>
          <p:cNvPr id="5" name="Table 4"/>
          <p:cNvGraphicFramePr>
            <a:graphicFrameLocks noGrp="1"/>
          </p:cNvGraphicFramePr>
          <p:nvPr/>
        </p:nvGraphicFramePr>
        <p:xfrm>
          <a:off x="1333500" y="2133600"/>
          <a:ext cx="6477001" cy="2021840"/>
        </p:xfrm>
        <a:graphic>
          <a:graphicData uri="http://schemas.openxmlformats.org/drawingml/2006/table">
            <a:tbl>
              <a:tblPr firstRow="1" bandRow="1">
                <a:tableStyleId>{7DF18680-E054-41AD-8BC1-D1AEF772440D}</a:tableStyleId>
              </a:tblPr>
              <a:tblGrid>
                <a:gridCol w="1714500"/>
                <a:gridCol w="2286000"/>
                <a:gridCol w="2476501"/>
              </a:tblGrid>
              <a:tr h="370840">
                <a:tc>
                  <a:txBody>
                    <a:bodyPr/>
                    <a:lstStyle/>
                    <a:p>
                      <a:endParaRPr lang="en-US" dirty="0"/>
                    </a:p>
                  </a:txBody>
                  <a:tcPr/>
                </a:tc>
                <a:tc>
                  <a:txBody>
                    <a:bodyPr/>
                    <a:lstStyle/>
                    <a:p>
                      <a:r>
                        <a:rPr lang="en-US" dirty="0" smtClean="0"/>
                        <a:t>Traditional</a:t>
                      </a:r>
                      <a:endParaRPr lang="en-US" dirty="0"/>
                    </a:p>
                  </a:txBody>
                  <a:tcPr/>
                </a:tc>
                <a:tc>
                  <a:txBody>
                    <a:bodyPr/>
                    <a:lstStyle/>
                    <a:p>
                      <a:r>
                        <a:rPr lang="en-US" dirty="0" smtClean="0"/>
                        <a:t>With</a:t>
                      </a:r>
                      <a:r>
                        <a:rPr lang="en-US" baseline="0" dirty="0" smtClean="0"/>
                        <a:t> Cloud Computing</a:t>
                      </a:r>
                      <a:endParaRPr lang="en-US" dirty="0"/>
                    </a:p>
                  </a:txBody>
                  <a:tcPr/>
                </a:tc>
              </a:tr>
              <a:tr h="370840">
                <a:tc>
                  <a:txBody>
                    <a:bodyPr/>
                    <a:lstStyle/>
                    <a:p>
                      <a:r>
                        <a:rPr lang="en-US" b="1" i="1" dirty="0" smtClean="0"/>
                        <a:t>Storage Space</a:t>
                      </a:r>
                      <a:endParaRPr lang="en-US" b="1" i="1" dirty="0"/>
                    </a:p>
                  </a:txBody>
                  <a:tcPr anchor="ctr"/>
                </a:tc>
                <a:tc>
                  <a:txBody>
                    <a:bodyPr/>
                    <a:lstStyle/>
                    <a:p>
                      <a:pPr algn="l"/>
                      <a:r>
                        <a:rPr lang="en-US" i="1" dirty="0" smtClean="0">
                          <a:solidFill>
                            <a:schemeClr val="tx1"/>
                          </a:solidFill>
                        </a:rPr>
                        <a:t>Limited to local disk</a:t>
                      </a:r>
                      <a:r>
                        <a:rPr lang="en-US" i="1" baseline="0" dirty="0" smtClean="0">
                          <a:solidFill>
                            <a:schemeClr val="tx1"/>
                          </a:solidFill>
                        </a:rPr>
                        <a:t>, may be under utilized</a:t>
                      </a:r>
                      <a:endParaRPr lang="en-US" i="1" dirty="0">
                        <a:solidFill>
                          <a:schemeClr val="tx1"/>
                        </a:solidFill>
                      </a:endParaRPr>
                    </a:p>
                  </a:txBody>
                  <a:tcPr anchor="ctr"/>
                </a:tc>
                <a:tc>
                  <a:txBody>
                    <a:bodyPr/>
                    <a:lstStyle/>
                    <a:p>
                      <a:pPr algn="l"/>
                      <a:r>
                        <a:rPr lang="en-US" i="1" dirty="0" smtClean="0">
                          <a:solidFill>
                            <a:schemeClr val="tx1"/>
                          </a:solidFill>
                        </a:rPr>
                        <a:t>Dynamically allocated on demand</a:t>
                      </a:r>
                      <a:endParaRPr lang="en-US" i="1" dirty="0">
                        <a:solidFill>
                          <a:schemeClr val="tx1"/>
                        </a:solidFill>
                      </a:endParaRPr>
                    </a:p>
                  </a:txBody>
                  <a:tcPr anchor="ctr"/>
                </a:tc>
              </a:tr>
              <a:tr h="370840">
                <a:tc>
                  <a:txBody>
                    <a:bodyPr/>
                    <a:lstStyle/>
                    <a:p>
                      <a:r>
                        <a:rPr lang="en-US" b="1" i="1" dirty="0" smtClean="0"/>
                        <a:t>Storage Data Consistency</a:t>
                      </a:r>
                      <a:endParaRPr lang="en-US" b="1" i="1" dirty="0"/>
                    </a:p>
                  </a:txBody>
                  <a:tcPr anchor="ctr"/>
                </a:tc>
                <a:tc>
                  <a:txBody>
                    <a:bodyPr/>
                    <a:lstStyle/>
                    <a:p>
                      <a:pPr algn="l"/>
                      <a:r>
                        <a:rPr lang="en-US" i="1" dirty="0" smtClean="0">
                          <a:solidFill>
                            <a:schemeClr val="tx1"/>
                          </a:solidFill>
                        </a:rPr>
                        <a:t>Difficult to</a:t>
                      </a:r>
                      <a:r>
                        <a:rPr lang="en-US" i="1" baseline="0" dirty="0" smtClean="0">
                          <a:solidFill>
                            <a:schemeClr val="tx1"/>
                          </a:solidFill>
                        </a:rPr>
                        <a:t> maintain data consistency</a:t>
                      </a:r>
                      <a:endParaRPr lang="en-US" i="1" dirty="0">
                        <a:solidFill>
                          <a:schemeClr val="tx1"/>
                        </a:solidFill>
                      </a:endParaRPr>
                    </a:p>
                  </a:txBody>
                  <a:tcPr anchor="ctr"/>
                </a:tc>
                <a:tc>
                  <a:txBody>
                    <a:bodyPr/>
                    <a:lstStyle/>
                    <a:p>
                      <a:pPr algn="l"/>
                      <a:r>
                        <a:rPr lang="en-US" i="1" dirty="0" smtClean="0">
                          <a:solidFill>
                            <a:schemeClr val="tx1"/>
                          </a:solidFill>
                        </a:rPr>
                        <a:t>Data consistency maintained by cloud</a:t>
                      </a:r>
                      <a:endParaRPr lang="en-US" i="1" dirty="0">
                        <a:solidFill>
                          <a:schemeClr val="tx1"/>
                        </a:solidFill>
                      </a:endParaRPr>
                    </a:p>
                  </a:txBody>
                  <a:tcPr anchor="ctr"/>
                </a:tc>
              </a:tr>
              <a:tr h="370840">
                <a:tc>
                  <a:txBody>
                    <a:bodyPr/>
                    <a:lstStyle/>
                    <a:p>
                      <a:r>
                        <a:rPr lang="en-US" b="1" i="1" dirty="0" smtClean="0"/>
                        <a:t>Availability</a:t>
                      </a:r>
                      <a:endParaRPr lang="en-US" b="1" i="1" dirty="0"/>
                    </a:p>
                  </a:txBody>
                  <a:tcPr anchor="ctr"/>
                </a:tc>
                <a:tc>
                  <a:txBody>
                    <a:bodyPr/>
                    <a:lstStyle/>
                    <a:p>
                      <a:pPr algn="l"/>
                      <a:r>
                        <a:rPr lang="en-US" i="1" dirty="0" smtClean="0">
                          <a:solidFill>
                            <a:schemeClr val="tx1"/>
                          </a:solidFill>
                        </a:rPr>
                        <a:t>Regular user</a:t>
                      </a:r>
                      <a:r>
                        <a:rPr lang="en-US" i="1" baseline="0" dirty="0" smtClean="0">
                          <a:solidFill>
                            <a:schemeClr val="tx1"/>
                          </a:solidFill>
                        </a:rPr>
                        <a:t> </a:t>
                      </a:r>
                      <a:r>
                        <a:rPr lang="en-US" i="1" dirty="0" smtClean="0">
                          <a:solidFill>
                            <a:schemeClr val="tx1"/>
                          </a:solidFill>
                        </a:rPr>
                        <a:t>backup</a:t>
                      </a:r>
                      <a:endParaRPr lang="en-US" i="1" dirty="0">
                        <a:solidFill>
                          <a:schemeClr val="tx1"/>
                        </a:solidFill>
                      </a:endParaRPr>
                    </a:p>
                  </a:txBody>
                  <a:tcPr anchor="ctr"/>
                </a:tc>
                <a:tc>
                  <a:txBody>
                    <a:bodyPr/>
                    <a:lstStyle/>
                    <a:p>
                      <a:pPr algn="l"/>
                      <a:r>
                        <a:rPr lang="en-US" i="1" dirty="0" smtClean="0">
                          <a:solidFill>
                            <a:schemeClr val="tx1"/>
                          </a:solidFill>
                        </a:rPr>
                        <a:t>Cloud service guarantee</a:t>
                      </a:r>
                      <a:endParaRPr lang="en-US" i="1" dirty="0">
                        <a:solidFill>
                          <a:schemeClr val="tx1"/>
                        </a:solidFill>
                      </a:endParaRPr>
                    </a:p>
                  </a:txBody>
                  <a:tcPr anchor="ctr"/>
                </a:tc>
              </a:tr>
            </a:tbl>
          </a:graphicData>
        </a:graphic>
      </p:graphicFrame>
      <p:sp>
        <p:nvSpPr>
          <p:cNvPr id="6" name="Content Placeholder 2"/>
          <p:cNvSpPr>
            <a:spLocks noGrp="1"/>
          </p:cNvSpPr>
          <p:nvPr>
            <p:ph idx="1"/>
          </p:nvPr>
        </p:nvSpPr>
        <p:spPr>
          <a:xfrm>
            <a:off x="457200" y="1600201"/>
            <a:ext cx="8229600" cy="533400"/>
          </a:xfrm>
        </p:spPr>
        <p:txBody>
          <a:bodyPr/>
          <a:lstStyle/>
          <a:p>
            <a:r>
              <a:rPr lang="en-US" dirty="0" smtClean="0"/>
              <a:t>What dose cloud computing achieve ?</a:t>
            </a:r>
          </a:p>
        </p:txBody>
      </p:sp>
    </p:spTree>
    <p:extLst>
      <p:ext uri="{BB962C8B-B14F-4D97-AF65-F5344CB8AC3E}">
        <p14:creationId xmlns:p14="http://schemas.microsoft.com/office/powerpoint/2010/main" val="56441870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Variety of End Devices</a:t>
            </a:r>
            <a:endParaRPr lang="en-US" dirty="0"/>
          </a:p>
        </p:txBody>
      </p:sp>
      <p:sp>
        <p:nvSpPr>
          <p:cNvPr id="3" name="Content Placeholder 2"/>
          <p:cNvSpPr>
            <a:spLocks noGrp="1"/>
          </p:cNvSpPr>
          <p:nvPr>
            <p:ph idx="1"/>
          </p:nvPr>
        </p:nvSpPr>
        <p:spPr/>
        <p:txBody>
          <a:bodyPr/>
          <a:lstStyle/>
          <a:p>
            <a:r>
              <a:rPr lang="en-US" dirty="0" smtClean="0"/>
              <a:t>Traditional computing resource :</a:t>
            </a:r>
          </a:p>
          <a:p>
            <a:pPr lvl="1"/>
            <a:r>
              <a:rPr lang="en-US" dirty="0" smtClean="0"/>
              <a:t>One can connect to the Internet by personal computer</a:t>
            </a:r>
          </a:p>
          <a:p>
            <a:pPr lvl="1"/>
            <a:r>
              <a:rPr lang="en-US" dirty="0" smtClean="0"/>
              <a:t>Only personal computer can deliver reasonable computing power</a:t>
            </a:r>
          </a:p>
          <a:p>
            <a:pPr lvl="1"/>
            <a:r>
              <a:rPr lang="en-US" dirty="0" smtClean="0"/>
              <a:t>Small devices cannot perform incentive computation due to their power and hardware limitation</a:t>
            </a:r>
            <a:br>
              <a:rPr lang="en-US" dirty="0" smtClean="0"/>
            </a:br>
            <a:endParaRPr lang="en-US" dirty="0" smtClean="0"/>
          </a:p>
          <a:p>
            <a:r>
              <a:rPr lang="en-US" dirty="0" smtClean="0"/>
              <a:t>Some drawbacks :</a:t>
            </a:r>
          </a:p>
          <a:p>
            <a:pPr lvl="1"/>
            <a:r>
              <a:rPr lang="en-US" dirty="0" smtClean="0"/>
              <a:t>Computing power is not portable</a:t>
            </a:r>
          </a:p>
          <a:p>
            <a:pPr lvl="1"/>
            <a:r>
              <a:rPr lang="en-US" dirty="0" smtClean="0"/>
              <a:t>Small devices can only perform simplified works</a:t>
            </a:r>
          </a:p>
        </p:txBody>
      </p:sp>
    </p:spTree>
    <p:extLst>
      <p:ext uri="{BB962C8B-B14F-4D97-AF65-F5344CB8AC3E}">
        <p14:creationId xmlns:p14="http://schemas.microsoft.com/office/powerpoint/2010/main" val="42331460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04800"/>
            <a:ext cx="8229600" cy="5821363"/>
          </a:xfrm>
        </p:spPr>
        <p:txBody>
          <a:bodyPr>
            <a:normAutofit fontScale="92500" lnSpcReduction="20000"/>
          </a:bodyPr>
          <a:lstStyle/>
          <a:p>
            <a:pPr marL="0" indent="0">
              <a:buNone/>
            </a:pPr>
            <a:r>
              <a:rPr lang="en-US" sz="3000" b="1" dirty="0" smtClean="0"/>
              <a:t>From Mainframes to clouds</a:t>
            </a:r>
          </a:p>
          <a:p>
            <a:pPr marL="0" indent="0">
              <a:buNone/>
            </a:pPr>
            <a:endParaRPr lang="en-US" sz="3000" b="1" dirty="0" smtClean="0"/>
          </a:p>
          <a:p>
            <a:pPr algn="just">
              <a:lnSpc>
                <a:spcPct val="150000"/>
              </a:lnSpc>
            </a:pPr>
            <a:r>
              <a:rPr lang="en-US" dirty="0" smtClean="0"/>
              <a:t>Utility computing (on demand delivery of infrastructure, applications , business processes in security rich, shared and scalable environment over internet for a fee) . These provides benefits to both IT services and consumers.</a:t>
            </a:r>
          </a:p>
          <a:p>
            <a:pPr algn="just">
              <a:lnSpc>
                <a:spcPct val="150000"/>
              </a:lnSpc>
            </a:pPr>
            <a:r>
              <a:rPr lang="en-US" dirty="0" smtClean="0"/>
              <a:t>Mainframes had to operate at very high utilization rates and were very expensive.</a:t>
            </a:r>
          </a:p>
          <a:p>
            <a:pPr algn="just">
              <a:lnSpc>
                <a:spcPct val="150000"/>
              </a:lnSpc>
            </a:pPr>
            <a:r>
              <a:rPr lang="en-US" dirty="0" smtClean="0"/>
              <a:t>The mainframe era collapsed with the advent of fast and inexpensive microprocessors .</a:t>
            </a:r>
          </a:p>
          <a:p>
            <a:pPr algn="just">
              <a:lnSpc>
                <a:spcPct val="150000"/>
              </a:lnSpc>
            </a:pPr>
            <a:r>
              <a:rPr lang="en-US" dirty="0" smtClean="0"/>
              <a:t>The advent of fast fiber optic networks , helped enabling sharing of computing power over great distances.</a:t>
            </a:r>
          </a:p>
          <a:p>
            <a:pPr algn="just">
              <a:lnSpc>
                <a:spcPct val="150000"/>
              </a:lnSpc>
            </a:pPr>
            <a:endParaRPr lang="en-US" dirty="0" smtClean="0"/>
          </a:p>
          <a:p>
            <a:pPr marL="0" indent="0">
              <a:buNone/>
            </a:pPr>
            <a:endParaRPr lang="en-US" dirty="0"/>
          </a:p>
        </p:txBody>
      </p:sp>
    </p:spTree>
    <p:extLst>
      <p:ext uri="{BB962C8B-B14F-4D97-AF65-F5344CB8AC3E}">
        <p14:creationId xmlns:p14="http://schemas.microsoft.com/office/powerpoint/2010/main" val="25155441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Variety of End Devices</a:t>
            </a:r>
            <a:endParaRPr lang="en-US" dirty="0"/>
          </a:p>
        </p:txBody>
      </p:sp>
      <p:sp>
        <p:nvSpPr>
          <p:cNvPr id="3" name="Content Placeholder 2"/>
          <p:cNvSpPr>
            <a:spLocks noGrp="1"/>
          </p:cNvSpPr>
          <p:nvPr>
            <p:ph idx="1"/>
          </p:nvPr>
        </p:nvSpPr>
        <p:spPr>
          <a:xfrm>
            <a:off x="457200" y="1600200"/>
            <a:ext cx="8458200" cy="4525963"/>
          </a:xfrm>
        </p:spPr>
        <p:txBody>
          <a:bodyPr/>
          <a:lstStyle/>
          <a:p>
            <a:r>
              <a:rPr lang="en-US" dirty="0" smtClean="0"/>
              <a:t>Devices collaborate with Cloud services :</a:t>
            </a:r>
          </a:p>
          <a:p>
            <a:pPr lvl="1"/>
            <a:r>
              <a:rPr lang="en-US" dirty="0" smtClean="0"/>
              <a:t>Device connects to the Internet through wireless network</a:t>
            </a:r>
          </a:p>
          <a:p>
            <a:pPr lvl="1"/>
            <a:r>
              <a:rPr lang="en-US" dirty="0" smtClean="0"/>
              <a:t>Device accesses cloud services through web service interface</a:t>
            </a:r>
          </a:p>
          <a:p>
            <a:pPr lvl="1"/>
            <a:r>
              <a:rPr lang="en-US" dirty="0" smtClean="0"/>
              <a:t>Device sends computing incentive jobs into cloud and wait for results</a:t>
            </a:r>
            <a:br>
              <a:rPr lang="en-US" dirty="0" smtClean="0"/>
            </a:br>
            <a:endParaRPr lang="en-US" dirty="0" smtClean="0"/>
          </a:p>
          <a:p>
            <a:r>
              <a:rPr lang="en-US" dirty="0" smtClean="0"/>
              <a:t>Some benefits :</a:t>
            </a:r>
          </a:p>
          <a:p>
            <a:pPr lvl="1"/>
            <a:r>
              <a:rPr lang="en-US" dirty="0" smtClean="0"/>
              <a:t>User can easily access cloud service through small devices</a:t>
            </a:r>
          </a:p>
          <a:p>
            <a:pPr lvl="1"/>
            <a:r>
              <a:rPr lang="en-US" dirty="0" smtClean="0"/>
              <a:t>User can access almost unlimited computing power anywhere</a:t>
            </a:r>
          </a:p>
          <a:p>
            <a:pPr lvl="1"/>
            <a:r>
              <a:rPr lang="en-US" dirty="0" smtClean="0"/>
              <a:t>Small devices can be intelligently managed through cloud</a:t>
            </a:r>
          </a:p>
        </p:txBody>
      </p:sp>
    </p:spTree>
    <p:extLst>
      <p:ext uri="{BB962C8B-B14F-4D97-AF65-F5344CB8AC3E}">
        <p14:creationId xmlns:p14="http://schemas.microsoft.com/office/powerpoint/2010/main" val="153062922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Variety of End Devices</a:t>
            </a:r>
            <a:endParaRPr lang="en-US" dirty="0"/>
          </a:p>
        </p:txBody>
      </p:sp>
      <p:pic>
        <p:nvPicPr>
          <p:cNvPr id="58372" name="Picture 4" descr="http://farm3.static.flickr.com/2501/4123373317_52a5f28d48_z.jpg?zz=1"/>
          <p:cNvPicPr>
            <a:picLocks noChangeAspect="1" noChangeArrowheads="1"/>
          </p:cNvPicPr>
          <p:nvPr/>
        </p:nvPicPr>
        <p:blipFill>
          <a:blip r:embed="rId2" cstate="print"/>
          <a:srcRect t="34999" b="3333"/>
          <a:stretch>
            <a:fillRect/>
          </a:stretch>
        </p:blipFill>
        <p:spPr bwMode="auto">
          <a:xfrm>
            <a:off x="1935892" y="4243387"/>
            <a:ext cx="5074508" cy="234696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aphicFrame>
        <p:nvGraphicFramePr>
          <p:cNvPr id="6" name="Table 5"/>
          <p:cNvGraphicFramePr>
            <a:graphicFrameLocks noGrp="1"/>
          </p:cNvGraphicFramePr>
          <p:nvPr/>
        </p:nvGraphicFramePr>
        <p:xfrm>
          <a:off x="1333500" y="2133600"/>
          <a:ext cx="6477001" cy="1925320"/>
        </p:xfrm>
        <a:graphic>
          <a:graphicData uri="http://schemas.openxmlformats.org/drawingml/2006/table">
            <a:tbl>
              <a:tblPr firstRow="1" bandRow="1">
                <a:tableStyleId>{7DF18680-E054-41AD-8BC1-D1AEF772440D}</a:tableStyleId>
              </a:tblPr>
              <a:tblGrid>
                <a:gridCol w="1638300"/>
                <a:gridCol w="2286000"/>
                <a:gridCol w="2552701"/>
              </a:tblGrid>
              <a:tr h="370840">
                <a:tc>
                  <a:txBody>
                    <a:bodyPr/>
                    <a:lstStyle/>
                    <a:p>
                      <a:endParaRPr lang="en-US" dirty="0"/>
                    </a:p>
                  </a:txBody>
                  <a:tcPr/>
                </a:tc>
                <a:tc>
                  <a:txBody>
                    <a:bodyPr/>
                    <a:lstStyle/>
                    <a:p>
                      <a:r>
                        <a:rPr lang="en-US" dirty="0" smtClean="0"/>
                        <a:t>Traditional</a:t>
                      </a:r>
                      <a:endParaRPr lang="en-US" dirty="0"/>
                    </a:p>
                  </a:txBody>
                  <a:tcPr/>
                </a:tc>
                <a:tc>
                  <a:txBody>
                    <a:bodyPr/>
                    <a:lstStyle/>
                    <a:p>
                      <a:r>
                        <a:rPr lang="en-US" dirty="0" smtClean="0"/>
                        <a:t>With</a:t>
                      </a:r>
                      <a:r>
                        <a:rPr lang="en-US" baseline="0" dirty="0" smtClean="0"/>
                        <a:t> Cloud Computing</a:t>
                      </a:r>
                      <a:endParaRPr lang="en-US" dirty="0"/>
                    </a:p>
                  </a:txBody>
                  <a:tcPr/>
                </a:tc>
              </a:tr>
              <a:tr h="370840">
                <a:tc>
                  <a:txBody>
                    <a:bodyPr/>
                    <a:lstStyle/>
                    <a:p>
                      <a:r>
                        <a:rPr lang="en-US" b="1" i="1" dirty="0" smtClean="0"/>
                        <a:t>Computing Power</a:t>
                      </a:r>
                      <a:endParaRPr lang="en-US" b="1" i="1" dirty="0"/>
                    </a:p>
                  </a:txBody>
                  <a:tcPr anchor="ctr"/>
                </a:tc>
                <a:tc>
                  <a:txBody>
                    <a:bodyPr/>
                    <a:lstStyle/>
                    <a:p>
                      <a:pPr algn="l"/>
                      <a:r>
                        <a:rPr lang="en-US" i="1" dirty="0" smtClean="0">
                          <a:solidFill>
                            <a:schemeClr val="tx1"/>
                          </a:solidFill>
                        </a:rPr>
                        <a:t>Only</a:t>
                      </a:r>
                      <a:r>
                        <a:rPr lang="en-US" i="1" baseline="0" dirty="0" smtClean="0">
                          <a:solidFill>
                            <a:schemeClr val="tx1"/>
                          </a:solidFill>
                        </a:rPr>
                        <a:t> accessed through desktop computer</a:t>
                      </a:r>
                      <a:endParaRPr lang="en-US" i="1" dirty="0">
                        <a:solidFill>
                          <a:schemeClr val="tx1"/>
                        </a:solidFill>
                      </a:endParaRPr>
                    </a:p>
                  </a:txBody>
                  <a:tcPr anchor="ctr"/>
                </a:tc>
                <a:tc>
                  <a:txBody>
                    <a:bodyPr/>
                    <a:lstStyle/>
                    <a:p>
                      <a:pPr algn="l"/>
                      <a:r>
                        <a:rPr lang="en-US" i="1" dirty="0" smtClean="0">
                          <a:solidFill>
                            <a:schemeClr val="tx1"/>
                          </a:solidFill>
                        </a:rPr>
                        <a:t>Accessed</a:t>
                      </a:r>
                      <a:r>
                        <a:rPr lang="en-US" i="1" baseline="0" dirty="0" smtClean="0">
                          <a:solidFill>
                            <a:schemeClr val="tx1"/>
                          </a:solidFill>
                        </a:rPr>
                        <a:t> through small smart devices</a:t>
                      </a:r>
                      <a:endParaRPr lang="en-US" i="1" dirty="0">
                        <a:solidFill>
                          <a:schemeClr val="tx1"/>
                        </a:solidFill>
                      </a:endParaRPr>
                    </a:p>
                  </a:txBody>
                  <a:tcPr anchor="ctr"/>
                </a:tc>
              </a:tr>
              <a:tr h="370840">
                <a:tc>
                  <a:txBody>
                    <a:bodyPr/>
                    <a:lstStyle/>
                    <a:p>
                      <a:r>
                        <a:rPr lang="en-US" b="1" i="1" dirty="0" smtClean="0"/>
                        <a:t>Small</a:t>
                      </a:r>
                      <a:r>
                        <a:rPr lang="en-US" b="1" i="1" baseline="0" dirty="0" smtClean="0"/>
                        <a:t> Device Intelligence</a:t>
                      </a:r>
                      <a:endParaRPr lang="en-US" b="1" i="1" dirty="0"/>
                    </a:p>
                  </a:txBody>
                  <a:tcPr anchor="ctr"/>
                </a:tc>
                <a:tc>
                  <a:txBody>
                    <a:bodyPr/>
                    <a:lstStyle/>
                    <a:p>
                      <a:pPr algn="l"/>
                      <a:r>
                        <a:rPr lang="en-US" i="1" dirty="0" smtClean="0">
                          <a:solidFill>
                            <a:schemeClr val="tx1"/>
                          </a:solidFill>
                        </a:rPr>
                        <a:t>Functionalities</a:t>
                      </a:r>
                      <a:r>
                        <a:rPr lang="en-US" i="1" baseline="0" dirty="0" smtClean="0">
                          <a:solidFill>
                            <a:schemeClr val="tx1"/>
                          </a:solidFill>
                        </a:rPr>
                        <a:t> was limited due to their power consumption</a:t>
                      </a:r>
                      <a:endParaRPr lang="en-US" i="1" dirty="0">
                        <a:solidFill>
                          <a:schemeClr val="tx1"/>
                        </a:solidFill>
                      </a:endParaRPr>
                    </a:p>
                  </a:txBody>
                  <a:tcPr anchor="ctr"/>
                </a:tc>
                <a:tc>
                  <a:txBody>
                    <a:bodyPr/>
                    <a:lstStyle/>
                    <a:p>
                      <a:pPr algn="l"/>
                      <a:r>
                        <a:rPr lang="en-US" i="1" dirty="0" smtClean="0">
                          <a:solidFill>
                            <a:schemeClr val="tx1"/>
                          </a:solidFill>
                        </a:rPr>
                        <a:t>Shift</a:t>
                      </a:r>
                      <a:r>
                        <a:rPr lang="en-US" i="1" baseline="0" dirty="0" smtClean="0">
                          <a:solidFill>
                            <a:schemeClr val="tx1"/>
                          </a:solidFill>
                        </a:rPr>
                        <a:t> computing incentive jobs into cloud, and then wait for results</a:t>
                      </a:r>
                      <a:endParaRPr lang="en-US" i="1" dirty="0">
                        <a:solidFill>
                          <a:schemeClr val="tx1"/>
                        </a:solidFill>
                      </a:endParaRPr>
                    </a:p>
                  </a:txBody>
                  <a:tcPr anchor="ctr"/>
                </a:tc>
              </a:tr>
            </a:tbl>
          </a:graphicData>
        </a:graphic>
      </p:graphicFrame>
      <p:sp>
        <p:nvSpPr>
          <p:cNvPr id="7" name="Content Placeholder 2"/>
          <p:cNvSpPr>
            <a:spLocks noGrp="1"/>
          </p:cNvSpPr>
          <p:nvPr>
            <p:ph idx="1"/>
          </p:nvPr>
        </p:nvSpPr>
        <p:spPr>
          <a:xfrm>
            <a:off x="457200" y="1600201"/>
            <a:ext cx="8229600" cy="533400"/>
          </a:xfrm>
        </p:spPr>
        <p:txBody>
          <a:bodyPr/>
          <a:lstStyle/>
          <a:p>
            <a:r>
              <a:rPr lang="en-US" dirty="0" smtClean="0"/>
              <a:t>What dose cloud computing achieve ?</a:t>
            </a:r>
          </a:p>
        </p:txBody>
      </p:sp>
    </p:spTree>
    <p:extLst>
      <p:ext uri="{BB962C8B-B14F-4D97-AF65-F5344CB8AC3E}">
        <p14:creationId xmlns:p14="http://schemas.microsoft.com/office/powerpoint/2010/main" val="340232014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04800"/>
            <a:ext cx="8229600" cy="5821363"/>
          </a:xfrm>
        </p:spPr>
        <p:txBody>
          <a:bodyPr>
            <a:normAutofit/>
          </a:bodyPr>
          <a:lstStyle/>
          <a:p>
            <a:pPr marL="0" indent="0">
              <a:buNone/>
            </a:pPr>
            <a:r>
              <a:rPr lang="en-US" altLang="zh-TW" b="1" dirty="0"/>
              <a:t>SOA, Web Services, Web 2.0, and </a:t>
            </a:r>
            <a:r>
              <a:rPr lang="en-US" altLang="zh-TW" b="1" dirty="0" err="1"/>
              <a:t>Mashups</a:t>
            </a:r>
            <a:r>
              <a:rPr lang="zh-TW" altLang="en-US" b="1" dirty="0"/>
              <a:t> </a:t>
            </a:r>
            <a:r>
              <a:rPr lang="en-US" altLang="zh-TW" b="1" dirty="0" smtClean="0"/>
              <a:t>:</a:t>
            </a:r>
          </a:p>
          <a:p>
            <a:pPr marL="0" indent="0">
              <a:buNone/>
            </a:pPr>
            <a:endParaRPr lang="en-US" dirty="0"/>
          </a:p>
          <a:p>
            <a:pPr marL="0" indent="0">
              <a:buNone/>
            </a:pPr>
            <a:r>
              <a:rPr lang="en-US" dirty="0" smtClean="0"/>
              <a:t>Service-oriented architecture (SOA) is an evolution of distributed computing based on the request/reply design paradigm for synchronous and asynchronous applications</a:t>
            </a:r>
          </a:p>
          <a:p>
            <a:pPr algn="just">
              <a:lnSpc>
                <a:spcPct val="150000"/>
              </a:lnSpc>
            </a:pPr>
            <a:r>
              <a:rPr lang="en-US" dirty="0" smtClean="0"/>
              <a:t>What's </a:t>
            </a:r>
            <a:r>
              <a:rPr lang="en-US" dirty="0"/>
              <a:t>key to these services is their loosely coupled nature; i.e., the service interface is independent of the implementation</a:t>
            </a:r>
            <a:r>
              <a:rPr lang="en-US" dirty="0" smtClean="0"/>
              <a:t>.</a:t>
            </a:r>
          </a:p>
          <a:p>
            <a:pPr algn="just">
              <a:lnSpc>
                <a:spcPct val="150000"/>
              </a:lnSpc>
            </a:pPr>
            <a:r>
              <a:rPr lang="en-US" dirty="0"/>
              <a:t>For example, a service can be implemented either in </a:t>
            </a:r>
            <a:r>
              <a:rPr lang="en-US" dirty="0" err="1"/>
              <a:t>.Net</a:t>
            </a:r>
            <a:r>
              <a:rPr lang="en-US" dirty="0"/>
              <a:t> or J2EE, and the application consuming the service can be on a different platform or language.</a:t>
            </a:r>
          </a:p>
        </p:txBody>
      </p:sp>
    </p:spTree>
    <p:extLst>
      <p:ext uri="{BB962C8B-B14F-4D97-AF65-F5344CB8AC3E}">
        <p14:creationId xmlns:p14="http://schemas.microsoft.com/office/powerpoint/2010/main" val="12430638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內容版面配置區 2"/>
          <p:cNvSpPr>
            <a:spLocks noGrp="1"/>
          </p:cNvSpPr>
          <p:nvPr>
            <p:ph idx="1"/>
          </p:nvPr>
        </p:nvSpPr>
        <p:spPr>
          <a:xfrm>
            <a:off x="304800" y="1371600"/>
            <a:ext cx="8229600" cy="4525963"/>
          </a:xfrm>
        </p:spPr>
        <p:txBody>
          <a:bodyPr/>
          <a:lstStyle/>
          <a:p>
            <a:r>
              <a:rPr lang="en-US" altLang="zh-TW" sz="2400" dirty="0" smtClean="0"/>
              <a:t>WS standards have been created on top of HTTP and XML</a:t>
            </a:r>
          </a:p>
          <a:p>
            <a:pPr lvl="1"/>
            <a:r>
              <a:rPr lang="en-US" altLang="zh-TW" sz="2000" dirty="0" smtClean="0"/>
              <a:t>Providing a common mechanism for delivering services</a:t>
            </a:r>
          </a:p>
          <a:p>
            <a:pPr lvl="1"/>
            <a:r>
              <a:rPr lang="en-US" altLang="zh-TW" sz="2000" dirty="0" smtClean="0"/>
              <a:t>Making them ideal for implementing a service-oriented architecture (SOA) </a:t>
            </a:r>
          </a:p>
          <a:p>
            <a:r>
              <a:rPr lang="en-US" altLang="zh-TW" sz="2400" dirty="0" smtClean="0"/>
              <a:t>SOA addresses requirements of loosely coupled, standards-based, and protocol-independent distributed computing</a:t>
            </a:r>
          </a:p>
        </p:txBody>
      </p:sp>
      <p:sp>
        <p:nvSpPr>
          <p:cNvPr id="28675" name="標題 1"/>
          <p:cNvSpPr>
            <a:spLocks noGrp="1"/>
          </p:cNvSpPr>
          <p:nvPr>
            <p:ph type="title"/>
          </p:nvPr>
        </p:nvSpPr>
        <p:spPr>
          <a:xfrm>
            <a:off x="304800" y="228600"/>
            <a:ext cx="7773988" cy="1143000"/>
          </a:xfrm>
        </p:spPr>
        <p:txBody>
          <a:bodyPr>
            <a:noAutofit/>
          </a:bodyPr>
          <a:lstStyle/>
          <a:p>
            <a:pPr algn="l"/>
            <a:r>
              <a:rPr lang="en-US" altLang="zh-TW" sz="2800" dirty="0" smtClean="0"/>
              <a:t>SOA, Web Services, Web 2.0, and </a:t>
            </a:r>
            <a:r>
              <a:rPr lang="en-US" altLang="zh-TW" sz="2800" dirty="0" err="1" smtClean="0"/>
              <a:t>Mashups</a:t>
            </a:r>
            <a:endParaRPr lang="zh-TW" altLang="en-US" sz="2800" dirty="0" smtClean="0"/>
          </a:p>
        </p:txBody>
      </p:sp>
      <p:sp>
        <p:nvSpPr>
          <p:cNvPr id="4" name="內容版面配置區 2"/>
          <p:cNvSpPr txBox="1">
            <a:spLocks/>
          </p:cNvSpPr>
          <p:nvPr/>
        </p:nvSpPr>
        <p:spPr>
          <a:xfrm>
            <a:off x="533400" y="4114800"/>
            <a:ext cx="8229600" cy="2133600"/>
          </a:xfrm>
          <a:prstGeom prst="rect">
            <a:avLst/>
          </a:prstGeom>
        </p:spPr>
        <p:txBody>
          <a:bodyPr vert="horz" lIns="91440" tIns="45720" rIns="91440" bIns="45720" rtlCol="0">
            <a:normAutofit lnSpcReduction="10000"/>
          </a:bodyPr>
          <a:lstStyle>
            <a:lvl1pPr marL="342900" indent="-342900" algn="l" defTabSz="914400" rtl="0" eaLnBrk="1" latinLnBrk="0" hangingPunct="1">
              <a:spcBef>
                <a:spcPct val="20000"/>
              </a:spcBef>
              <a:buClr>
                <a:schemeClr val="accent1">
                  <a:lumMod val="75000"/>
                </a:schemeClr>
              </a:buClr>
              <a:buFont typeface="Arial" pitchFamily="34" charset="0"/>
              <a:buChar char="•"/>
              <a:defRPr sz="2400" kern="1200">
                <a:solidFill>
                  <a:schemeClr val="tx2">
                    <a:lumMod val="75000"/>
                  </a:schemeClr>
                </a:solidFill>
                <a:latin typeface="Cambria" pitchFamily="18" charset="0"/>
                <a:ea typeface="+mn-ea"/>
                <a:cs typeface="+mn-cs"/>
              </a:defRPr>
            </a:lvl1pPr>
            <a:lvl2pPr marL="742950" indent="-285750" algn="l" defTabSz="914400" rtl="0" eaLnBrk="1" latinLnBrk="0" hangingPunct="1">
              <a:spcBef>
                <a:spcPct val="20000"/>
              </a:spcBef>
              <a:buClr>
                <a:schemeClr val="accent3">
                  <a:lumMod val="50000"/>
                </a:schemeClr>
              </a:buClr>
              <a:buFont typeface="Wingdings" pitchFamily="2" charset="2"/>
              <a:buChar char="§"/>
              <a:defRPr sz="2000" kern="1200">
                <a:solidFill>
                  <a:schemeClr val="accent3">
                    <a:lumMod val="50000"/>
                  </a:schemeClr>
                </a:solidFill>
                <a:latin typeface="Cambria" pitchFamily="18" charset="0"/>
                <a:ea typeface="+mn-ea"/>
                <a:cs typeface="+mn-cs"/>
              </a:defRPr>
            </a:lvl2pPr>
            <a:lvl3pPr marL="1143000" indent="-228600" algn="l" defTabSz="914400" rtl="0" eaLnBrk="1" latinLnBrk="0" hangingPunct="1">
              <a:spcBef>
                <a:spcPct val="20000"/>
              </a:spcBef>
              <a:buClr>
                <a:schemeClr val="accent4">
                  <a:lumMod val="50000"/>
                </a:schemeClr>
              </a:buClr>
              <a:buFont typeface="Arial" pitchFamily="34" charset="0"/>
              <a:buChar char="•"/>
              <a:defRPr sz="1800" kern="1200">
                <a:solidFill>
                  <a:schemeClr val="accent4">
                    <a:lumMod val="50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tLang="zh-TW" smtClean="0"/>
              <a:t>Web services can glue together applications running on different messaging product platforms</a:t>
            </a:r>
          </a:p>
          <a:p>
            <a:pPr lvl="1"/>
            <a:r>
              <a:rPr lang="en-US" altLang="zh-TW" smtClean="0"/>
              <a:t>Enabling information from one application to be made available to others</a:t>
            </a:r>
          </a:p>
          <a:p>
            <a:pPr lvl="1"/>
            <a:r>
              <a:rPr lang="en-US" altLang="zh-TW" smtClean="0"/>
              <a:t>Enabling internal applications to be made available over the Internet</a:t>
            </a:r>
          </a:p>
          <a:p>
            <a:pPr marL="457200" lvl="1" indent="0">
              <a:buFont typeface="Wingdings" pitchFamily="2" charset="2"/>
              <a:buNone/>
            </a:pPr>
            <a:endParaRPr lang="en-US" altLang="zh-TW" dirty="0" smtClean="0"/>
          </a:p>
        </p:txBody>
      </p:sp>
    </p:spTree>
    <p:extLst>
      <p:ext uri="{BB962C8B-B14F-4D97-AF65-F5344CB8AC3E}">
        <p14:creationId xmlns:p14="http://schemas.microsoft.com/office/powerpoint/2010/main" val="379829423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r>
              <a:rPr lang="en-US" dirty="0" smtClean="0"/>
              <a:t>What is Cloud Computing ?</a:t>
            </a:r>
          </a:p>
          <a:p>
            <a:pPr lvl="1"/>
            <a:r>
              <a:rPr lang="en-US" dirty="0" smtClean="0"/>
              <a:t>Different perspectives</a:t>
            </a:r>
          </a:p>
          <a:p>
            <a:pPr lvl="1"/>
            <a:r>
              <a:rPr lang="en-US" dirty="0" smtClean="0"/>
              <a:t>Properties and characteristics</a:t>
            </a:r>
          </a:p>
          <a:p>
            <a:pPr lvl="1"/>
            <a:r>
              <a:rPr lang="en-US" dirty="0" smtClean="0"/>
              <a:t>Benefits from cloud computing</a:t>
            </a:r>
          </a:p>
          <a:p>
            <a:endParaRPr lang="en-US" dirty="0" smtClean="0"/>
          </a:p>
          <a:p>
            <a:r>
              <a:rPr lang="en-US" dirty="0" smtClean="0"/>
              <a:t>Service and deployment models</a:t>
            </a:r>
          </a:p>
          <a:p>
            <a:pPr lvl="1"/>
            <a:r>
              <a:rPr lang="en-US" dirty="0" smtClean="0"/>
              <a:t>Three service models</a:t>
            </a:r>
          </a:p>
          <a:p>
            <a:pPr lvl="1"/>
            <a:r>
              <a:rPr lang="en-US" dirty="0" smtClean="0"/>
              <a:t>Four deployment models</a:t>
            </a: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內容版面配置區 2"/>
          <p:cNvSpPr>
            <a:spLocks noGrp="1"/>
          </p:cNvSpPr>
          <p:nvPr>
            <p:ph idx="1"/>
          </p:nvPr>
        </p:nvSpPr>
        <p:spPr>
          <a:xfrm>
            <a:off x="457200" y="1066800"/>
            <a:ext cx="8229600" cy="5410200"/>
          </a:xfrm>
        </p:spPr>
        <p:txBody>
          <a:bodyPr>
            <a:normAutofit fontScale="85000" lnSpcReduction="10000"/>
          </a:bodyPr>
          <a:lstStyle/>
          <a:p>
            <a:pPr algn="just">
              <a:lnSpc>
                <a:spcPct val="150000"/>
              </a:lnSpc>
            </a:pPr>
            <a:r>
              <a:rPr lang="en-US" sz="1800" dirty="0" smtClean="0"/>
              <a:t>To define </a:t>
            </a:r>
            <a:r>
              <a:rPr lang="en-US" sz="1800" dirty="0"/>
              <a:t>specific implementation specifications, </a:t>
            </a:r>
            <a:r>
              <a:rPr lang="en-US" sz="1800" dirty="0" smtClean="0"/>
              <a:t>SOA usually </a:t>
            </a:r>
            <a:r>
              <a:rPr lang="en-US" sz="1800" dirty="0"/>
              <a:t>linked to </a:t>
            </a:r>
            <a:r>
              <a:rPr lang="en-US" sz="1800" dirty="0" smtClean="0"/>
              <a:t>Web </a:t>
            </a:r>
            <a:r>
              <a:rPr lang="en-US" sz="1800" dirty="0"/>
              <a:t>Services Description Language (</a:t>
            </a:r>
            <a:r>
              <a:rPr lang="en-US" sz="1800" u="sng" dirty="0">
                <a:hlinkClick r:id="rId3"/>
              </a:rPr>
              <a:t>WSDL</a:t>
            </a:r>
            <a:r>
              <a:rPr lang="en-US" sz="1800" dirty="0"/>
              <a:t>) and Simple Object Access Protocol (</a:t>
            </a:r>
            <a:r>
              <a:rPr lang="en-US" sz="1800" u="sng" dirty="0">
                <a:hlinkClick r:id="rId4"/>
              </a:rPr>
              <a:t>SOAP</a:t>
            </a:r>
            <a:r>
              <a:rPr lang="en-US" sz="1800" dirty="0"/>
              <a:t>) </a:t>
            </a:r>
            <a:r>
              <a:rPr lang="en-US" sz="1800" dirty="0" smtClean="0"/>
              <a:t>specifications.</a:t>
            </a:r>
          </a:p>
          <a:p>
            <a:pPr marL="0" indent="0" algn="just">
              <a:lnSpc>
                <a:spcPct val="150000"/>
              </a:lnSpc>
              <a:buNone/>
            </a:pPr>
            <a:endParaRPr lang="en-US" altLang="zh-TW" sz="1800" dirty="0"/>
          </a:p>
          <a:p>
            <a:pPr algn="just">
              <a:lnSpc>
                <a:spcPct val="150000"/>
              </a:lnSpc>
            </a:pPr>
            <a:r>
              <a:rPr lang="en-US" sz="1800" dirty="0"/>
              <a:t>The WS model of SOA uses the WSDL to connect interfaces with services and the SOAP to define procedure or component </a:t>
            </a:r>
            <a:r>
              <a:rPr lang="en-US" sz="1800" dirty="0" smtClean="0"/>
              <a:t>APIs.</a:t>
            </a:r>
          </a:p>
          <a:p>
            <a:pPr marL="0" indent="0" algn="just">
              <a:lnSpc>
                <a:spcPct val="150000"/>
              </a:lnSpc>
              <a:buNone/>
            </a:pPr>
            <a:endParaRPr lang="en-US" sz="1800" dirty="0" smtClean="0"/>
          </a:p>
          <a:p>
            <a:pPr algn="just">
              <a:lnSpc>
                <a:spcPct val="150000"/>
              </a:lnSpc>
            </a:pPr>
            <a:r>
              <a:rPr lang="en-US" sz="1800" dirty="0" err="1"/>
              <a:t>RESTful</a:t>
            </a:r>
            <a:r>
              <a:rPr lang="en-US" sz="1800" dirty="0"/>
              <a:t> web service -- is based on </a:t>
            </a:r>
            <a:r>
              <a:rPr lang="en-US" sz="1800" u="sng" dirty="0"/>
              <a:t>representational state transfer </a:t>
            </a:r>
            <a:r>
              <a:rPr lang="en-US" sz="1800" dirty="0"/>
              <a:t>(</a:t>
            </a:r>
            <a:r>
              <a:rPr lang="en-US" sz="1800" u="sng" dirty="0">
                <a:hlinkClick r:id="rId5"/>
              </a:rPr>
              <a:t>REST</a:t>
            </a:r>
            <a:r>
              <a:rPr lang="en-US" sz="1800" dirty="0"/>
              <a:t>) technology, an architectural style and approach to communications often used in </a:t>
            </a:r>
            <a:r>
              <a:rPr lang="en-US" sz="1800" u="sng" dirty="0">
                <a:hlinkClick r:id="rId6"/>
              </a:rPr>
              <a:t>web services</a:t>
            </a:r>
            <a:r>
              <a:rPr lang="en-US" sz="1800" dirty="0"/>
              <a:t> development</a:t>
            </a:r>
            <a:r>
              <a:rPr lang="en-US" sz="1800" dirty="0" smtClean="0"/>
              <a:t>.</a:t>
            </a:r>
          </a:p>
          <a:p>
            <a:pPr marL="0" indent="0" algn="just">
              <a:lnSpc>
                <a:spcPct val="150000"/>
              </a:lnSpc>
              <a:buNone/>
            </a:pPr>
            <a:endParaRPr lang="en-US" sz="1800" dirty="0" smtClean="0"/>
          </a:p>
          <a:p>
            <a:pPr algn="just">
              <a:lnSpc>
                <a:spcPct val="150000"/>
              </a:lnSpc>
            </a:pPr>
            <a:r>
              <a:rPr lang="en-US" sz="1800" dirty="0"/>
              <a:t>REST technology is generally preferred to the more </a:t>
            </a:r>
            <a:r>
              <a:rPr lang="en-US" sz="1800" dirty="0" smtClean="0"/>
              <a:t>robust </a:t>
            </a:r>
            <a:r>
              <a:rPr lang="en-US" sz="1800" dirty="0"/>
              <a:t>technology because REST leverages less </a:t>
            </a:r>
            <a:r>
              <a:rPr lang="en-US" sz="1800" u="sng" dirty="0">
                <a:hlinkClick r:id="rId7"/>
              </a:rPr>
              <a:t>bandwidth</a:t>
            </a:r>
            <a:r>
              <a:rPr lang="en-US" sz="1800" dirty="0"/>
              <a:t>, making it more suitable for internet </a:t>
            </a:r>
            <a:r>
              <a:rPr lang="en-US" sz="1800" dirty="0" smtClean="0"/>
              <a:t>usage.</a:t>
            </a:r>
          </a:p>
          <a:p>
            <a:pPr lvl="1">
              <a:lnSpc>
                <a:spcPct val="150000"/>
              </a:lnSpc>
            </a:pPr>
            <a:r>
              <a:rPr lang="en-US" altLang="zh-TW" dirty="0"/>
              <a:t>Many service providers make their service APIs publicly accessible using standard protocols like SOAP and REST</a:t>
            </a:r>
          </a:p>
          <a:p>
            <a:pPr lvl="2">
              <a:lnSpc>
                <a:spcPct val="150000"/>
              </a:lnSpc>
            </a:pPr>
            <a:r>
              <a:rPr lang="en-US" altLang="zh-TW" sz="1700" dirty="0"/>
              <a:t>Amazon, del.icio.us, Facebook, and Google</a:t>
            </a:r>
          </a:p>
          <a:p>
            <a:pPr marL="0" indent="0">
              <a:buNone/>
            </a:pPr>
            <a:endParaRPr lang="en-US" altLang="zh-TW" dirty="0"/>
          </a:p>
          <a:p>
            <a:pPr algn="just">
              <a:lnSpc>
                <a:spcPct val="150000"/>
              </a:lnSpc>
            </a:pPr>
            <a:endParaRPr lang="en-US" altLang="zh-TW" sz="1800" dirty="0" smtClean="0"/>
          </a:p>
        </p:txBody>
      </p:sp>
      <p:sp>
        <p:nvSpPr>
          <p:cNvPr id="26627" name="標題 1"/>
          <p:cNvSpPr>
            <a:spLocks noGrp="1"/>
          </p:cNvSpPr>
          <p:nvPr>
            <p:ph type="title"/>
          </p:nvPr>
        </p:nvSpPr>
        <p:spPr>
          <a:xfrm>
            <a:off x="228600" y="109537"/>
            <a:ext cx="7773988" cy="1143000"/>
          </a:xfrm>
        </p:spPr>
        <p:txBody>
          <a:bodyPr>
            <a:noAutofit/>
          </a:bodyPr>
          <a:lstStyle/>
          <a:p>
            <a:pPr algn="l"/>
            <a:r>
              <a:rPr lang="en-US" altLang="zh-TW" sz="2800" dirty="0" smtClean="0"/>
              <a:t>SOA, Web Services, Web 2.0, and </a:t>
            </a:r>
            <a:r>
              <a:rPr lang="en-US" altLang="zh-TW" sz="2800" dirty="0" err="1" smtClean="0"/>
              <a:t>Mashups</a:t>
            </a:r>
            <a:endParaRPr lang="zh-TW" altLang="en-US" sz="2800" dirty="0" smtClean="0"/>
          </a:p>
        </p:txBody>
      </p:sp>
    </p:spTree>
    <p:extLst>
      <p:ext uri="{BB962C8B-B14F-4D97-AF65-F5344CB8AC3E}">
        <p14:creationId xmlns:p14="http://schemas.microsoft.com/office/powerpoint/2010/main" val="108420707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內容版面配置區 2"/>
          <p:cNvSpPr>
            <a:spLocks noGrp="1"/>
          </p:cNvSpPr>
          <p:nvPr>
            <p:ph idx="1"/>
          </p:nvPr>
        </p:nvSpPr>
        <p:spPr>
          <a:xfrm>
            <a:off x="457200" y="1143000"/>
            <a:ext cx="8229600" cy="4983163"/>
          </a:xfrm>
        </p:spPr>
        <p:txBody>
          <a:bodyPr>
            <a:normAutofit/>
          </a:bodyPr>
          <a:lstStyle/>
          <a:p>
            <a:r>
              <a:rPr lang="en-US" altLang="zh-TW" sz="2400" dirty="0" smtClean="0"/>
              <a:t>In the consumer Web, information and services may be programmatically aggregated</a:t>
            </a:r>
          </a:p>
          <a:p>
            <a:pPr lvl="1">
              <a:lnSpc>
                <a:spcPct val="150000"/>
              </a:lnSpc>
            </a:pPr>
            <a:r>
              <a:rPr lang="en-US" altLang="zh-TW" sz="2000" dirty="0" smtClean="0"/>
              <a:t>Acting as building blocks of complex compositions, called </a:t>
            </a:r>
            <a:r>
              <a:rPr lang="en-US" altLang="zh-TW" sz="2000" b="1" u="sng" dirty="0" smtClean="0"/>
              <a:t>service </a:t>
            </a:r>
            <a:r>
              <a:rPr lang="en-US" altLang="zh-TW" sz="2000" b="1" u="sng" dirty="0" err="1" smtClean="0"/>
              <a:t>mashups</a:t>
            </a:r>
            <a:r>
              <a:rPr lang="en-US" altLang="zh-TW" sz="2000" b="1" u="sng" dirty="0" smtClean="0"/>
              <a:t> </a:t>
            </a:r>
          </a:p>
          <a:p>
            <a:r>
              <a:rPr lang="en-US" altLang="zh-TW" dirty="0" err="1"/>
              <a:t>SaaS</a:t>
            </a:r>
            <a:r>
              <a:rPr lang="en-US" altLang="zh-TW" dirty="0"/>
              <a:t> cloud applications can be built as compositions of other services from the same or different providers</a:t>
            </a:r>
          </a:p>
          <a:p>
            <a:pPr lvl="1"/>
            <a:r>
              <a:rPr lang="en-US" altLang="zh-TW" dirty="0"/>
              <a:t>Services like user authentication, e-mail, payroll management, and calendars are examples</a:t>
            </a:r>
          </a:p>
          <a:p>
            <a:pPr lvl="2"/>
            <a:r>
              <a:rPr lang="en-US" altLang="zh-TW" sz="1700" dirty="0"/>
              <a:t>Can be reused and combined in a business solution</a:t>
            </a:r>
          </a:p>
          <a:p>
            <a:pPr lvl="1"/>
            <a:r>
              <a:rPr lang="en-US" altLang="zh-TW" dirty="0" smtClean="0"/>
              <a:t>Popular </a:t>
            </a:r>
            <a:r>
              <a:rPr lang="en-US" altLang="zh-TW" dirty="0"/>
              <a:t>APIs are combined to produce a variety of interesting solutions</a:t>
            </a:r>
          </a:p>
          <a:p>
            <a:pPr lvl="2"/>
            <a:r>
              <a:rPr lang="en-US" altLang="zh-TW" dirty="0"/>
              <a:t>Google Maps, Flickr, </a:t>
            </a:r>
            <a:r>
              <a:rPr lang="en-US" altLang="zh-TW" dirty="0" err="1"/>
              <a:t>youtube</a:t>
            </a:r>
            <a:r>
              <a:rPr lang="en-US" altLang="zh-TW" dirty="0"/>
              <a:t>, Amazon ecommerce, and Twitter</a:t>
            </a:r>
          </a:p>
          <a:p>
            <a:pPr lvl="2"/>
            <a:r>
              <a:rPr lang="en-US" altLang="zh-TW" sz="1700" dirty="0"/>
              <a:t>From finding video game retailers to weather maps</a:t>
            </a:r>
          </a:p>
          <a:p>
            <a:pPr lvl="1">
              <a:lnSpc>
                <a:spcPct val="150000"/>
              </a:lnSpc>
            </a:pPr>
            <a:endParaRPr lang="en-US" altLang="zh-TW" sz="2000" b="1" u="sng" dirty="0" smtClean="0"/>
          </a:p>
        </p:txBody>
      </p:sp>
      <p:sp>
        <p:nvSpPr>
          <p:cNvPr id="32771" name="標題 1"/>
          <p:cNvSpPr>
            <a:spLocks noGrp="1"/>
          </p:cNvSpPr>
          <p:nvPr>
            <p:ph type="title"/>
          </p:nvPr>
        </p:nvSpPr>
        <p:spPr>
          <a:xfrm>
            <a:off x="152400" y="152400"/>
            <a:ext cx="7773988" cy="1143000"/>
          </a:xfrm>
        </p:spPr>
        <p:txBody>
          <a:bodyPr>
            <a:noAutofit/>
          </a:bodyPr>
          <a:lstStyle/>
          <a:p>
            <a:pPr algn="l"/>
            <a:r>
              <a:rPr lang="en-US" altLang="zh-TW" sz="2800" dirty="0"/>
              <a:t>SOA, Web Services, Web 2.0, and </a:t>
            </a:r>
            <a:r>
              <a:rPr lang="en-US" altLang="zh-TW" sz="2800" dirty="0" err="1"/>
              <a:t>Mashups</a:t>
            </a:r>
            <a:r>
              <a:rPr lang="zh-TW" altLang="en-US" sz="2800" dirty="0"/>
              <a:t> </a:t>
            </a:r>
            <a:r>
              <a:rPr lang="en-US" altLang="zh-TW" sz="2800" dirty="0"/>
              <a:t>:</a:t>
            </a:r>
          </a:p>
        </p:txBody>
      </p:sp>
    </p:spTree>
    <p:extLst>
      <p:ext uri="{BB962C8B-B14F-4D97-AF65-F5344CB8AC3E}">
        <p14:creationId xmlns:p14="http://schemas.microsoft.com/office/powerpoint/2010/main" val="112479215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81000"/>
            <a:ext cx="8229600" cy="5745163"/>
          </a:xfrm>
        </p:spPr>
        <p:txBody>
          <a:bodyPr>
            <a:normAutofit/>
          </a:bodyPr>
          <a:lstStyle/>
          <a:p>
            <a:r>
              <a:rPr lang="en-US" dirty="0"/>
              <a:t>A </a:t>
            </a:r>
            <a:r>
              <a:rPr lang="en-US" dirty="0" err="1"/>
              <a:t>mashup</a:t>
            </a:r>
            <a:r>
              <a:rPr lang="en-US" dirty="0"/>
              <a:t> is a Web page or application that uses and combines data, presentation or functionality from two or more sources to create new services. </a:t>
            </a:r>
            <a:endParaRPr lang="en-US" dirty="0" smtClean="0"/>
          </a:p>
          <a:p>
            <a:endParaRPr lang="en-US" dirty="0"/>
          </a:p>
          <a:p>
            <a:r>
              <a:rPr lang="en-US" dirty="0" smtClean="0"/>
              <a:t>Combination </a:t>
            </a:r>
            <a:r>
              <a:rPr lang="en-US" dirty="0"/>
              <a:t>with Google Maps </a:t>
            </a:r>
            <a:r>
              <a:rPr lang="en-US" dirty="0" err="1"/>
              <a:t>HousingMaps</a:t>
            </a:r>
            <a:r>
              <a:rPr lang="en-US" dirty="0"/>
              <a:t>: </a:t>
            </a:r>
            <a:r>
              <a:rPr lang="en-US" dirty="0">
                <a:solidFill>
                  <a:srgbClr val="FF0000"/>
                </a:solidFill>
              </a:rPr>
              <a:t>combines rental listings from </a:t>
            </a:r>
            <a:r>
              <a:rPr lang="en-US" dirty="0" smtClean="0">
                <a:solidFill>
                  <a:srgbClr val="FF0000"/>
                </a:solidFill>
              </a:rPr>
              <a:t>Craigslist</a:t>
            </a:r>
            <a:r>
              <a:rPr lang="en-US" dirty="0" smtClean="0"/>
              <a:t>(</a:t>
            </a:r>
            <a:r>
              <a:rPr lang="en-US" dirty="0"/>
              <a:t>American </a:t>
            </a:r>
            <a:r>
              <a:rPr lang="en-US" dirty="0">
                <a:hlinkClick r:id="rId2" tooltip="Classified advertising"/>
              </a:rPr>
              <a:t>classified advertisements</a:t>
            </a:r>
            <a:r>
              <a:rPr lang="en-US" dirty="0"/>
              <a:t> website with sections devoted to jobs, housing, </a:t>
            </a:r>
            <a:r>
              <a:rPr lang="en-US" dirty="0">
                <a:hlinkClick r:id="rId3" tooltip="Personal advertisement"/>
              </a:rPr>
              <a:t>personals</a:t>
            </a:r>
            <a:r>
              <a:rPr lang="en-US" dirty="0"/>
              <a:t>, for sale, items wanted, services, </a:t>
            </a:r>
            <a:r>
              <a:rPr lang="en-US" dirty="0" smtClean="0">
                <a:hlinkClick r:id="rId4" tooltip="Community service"/>
              </a:rPr>
              <a:t>community</a:t>
            </a:r>
            <a:r>
              <a:rPr lang="en-US" dirty="0"/>
              <a:t> </a:t>
            </a:r>
            <a:r>
              <a:rPr lang="en-US" dirty="0" smtClean="0"/>
              <a:t> and </a:t>
            </a:r>
            <a:r>
              <a:rPr lang="en-US" dirty="0"/>
              <a:t>discussion forums</a:t>
            </a:r>
            <a:r>
              <a:rPr lang="en-US" dirty="0" smtClean="0"/>
              <a:t>.) </a:t>
            </a:r>
            <a:r>
              <a:rPr lang="en-US" dirty="0">
                <a:solidFill>
                  <a:srgbClr val="FF0000"/>
                </a:solidFill>
              </a:rPr>
              <a:t>with Google Maps for a visual representation of local apartments for rent. </a:t>
            </a:r>
            <a:endParaRPr lang="en-US" dirty="0" smtClean="0">
              <a:solidFill>
                <a:srgbClr val="FF0000"/>
              </a:solidFill>
            </a:endParaRPr>
          </a:p>
          <a:p>
            <a:r>
              <a:rPr lang="en-US" dirty="0" err="1" smtClean="0"/>
              <a:t>Wikipediavision</a:t>
            </a:r>
            <a:r>
              <a:rPr lang="en-US" dirty="0"/>
              <a:t>: combines Google Map and a Wikipedia API </a:t>
            </a:r>
          </a:p>
        </p:txBody>
      </p:sp>
    </p:spTree>
    <p:extLst>
      <p:ext uri="{BB962C8B-B14F-4D97-AF65-F5344CB8AC3E}">
        <p14:creationId xmlns:p14="http://schemas.microsoft.com/office/powerpoint/2010/main" val="307245876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Grid Computing</a:t>
            </a:r>
            <a:endParaRPr lang="en-US" dirty="0"/>
          </a:p>
        </p:txBody>
      </p:sp>
      <p:sp>
        <p:nvSpPr>
          <p:cNvPr id="3" name="Content Placeholder 2"/>
          <p:cNvSpPr>
            <a:spLocks noGrp="1"/>
          </p:cNvSpPr>
          <p:nvPr>
            <p:ph idx="1"/>
          </p:nvPr>
        </p:nvSpPr>
        <p:spPr>
          <a:xfrm>
            <a:off x="481084" y="1318146"/>
            <a:ext cx="8229600" cy="5562600"/>
          </a:xfrm>
        </p:spPr>
        <p:txBody>
          <a:bodyPr>
            <a:noAutofit/>
          </a:bodyPr>
          <a:lstStyle/>
          <a:p>
            <a:r>
              <a:rPr lang="en-US" dirty="0" smtClean="0"/>
              <a:t>Grid Computing enables aggregation of distributed resources .</a:t>
            </a:r>
          </a:p>
          <a:p>
            <a:r>
              <a:rPr lang="en-US" dirty="0" smtClean="0"/>
              <a:t>They seek to share, compute and storage resources distributed across different administrative domains.</a:t>
            </a:r>
          </a:p>
          <a:p>
            <a:pPr lvl="0"/>
            <a:r>
              <a:rPr lang="en-US" dirty="0" smtClean="0">
                <a:solidFill>
                  <a:schemeClr val="tx1"/>
                </a:solidFill>
              </a:rPr>
              <a:t>It is a type </a:t>
            </a:r>
            <a:r>
              <a:rPr lang="en-US" dirty="0">
                <a:solidFill>
                  <a:schemeClr val="tx1"/>
                </a:solidFill>
              </a:rPr>
              <a:t>of parallel and distributed system that   </a:t>
            </a:r>
            <a:br>
              <a:rPr lang="en-US" dirty="0">
                <a:solidFill>
                  <a:schemeClr val="tx1"/>
                </a:solidFill>
              </a:rPr>
            </a:br>
            <a:r>
              <a:rPr lang="en-US" dirty="0">
                <a:solidFill>
                  <a:schemeClr val="tx1"/>
                </a:solidFill>
              </a:rPr>
              <a:t>enables the sharing, exchange, selection, &amp; aggregation of geographically </a:t>
            </a:r>
            <a:r>
              <a:rPr lang="en-US" dirty="0" smtClean="0">
                <a:solidFill>
                  <a:schemeClr val="tx1"/>
                </a:solidFill>
              </a:rPr>
              <a:t>distributed resources </a:t>
            </a:r>
            <a:r>
              <a:rPr lang="en-US" dirty="0">
                <a:solidFill>
                  <a:schemeClr val="tx1"/>
                </a:solidFill>
              </a:rPr>
              <a:t>depending on their availability, capability, cost, and user </a:t>
            </a:r>
            <a:r>
              <a:rPr lang="en-US" dirty="0" err="1">
                <a:solidFill>
                  <a:schemeClr val="tx1"/>
                </a:solidFill>
              </a:rPr>
              <a:t>QoS</a:t>
            </a:r>
            <a:r>
              <a:rPr lang="en-US" dirty="0">
                <a:solidFill>
                  <a:schemeClr val="tx1"/>
                </a:solidFill>
              </a:rPr>
              <a:t> requirements</a:t>
            </a:r>
            <a:r>
              <a:rPr lang="en-US" dirty="0" smtClean="0">
                <a:solidFill>
                  <a:schemeClr val="tx1"/>
                </a:solidFill>
              </a:rPr>
              <a:t>.</a:t>
            </a:r>
          </a:p>
          <a:p>
            <a:pPr lvl="0"/>
            <a:r>
              <a:rPr lang="en-US" dirty="0" smtClean="0">
                <a:solidFill>
                  <a:schemeClr val="tx1"/>
                </a:solidFill>
              </a:rPr>
              <a:t>Open Grid Service Architecture(OGSA) – helps in standardization   by defining a set of core capabilities and behaviors.</a:t>
            </a:r>
          </a:p>
          <a:p>
            <a:pPr marL="0" lvl="0" indent="0">
              <a:buNone/>
            </a:pPr>
            <a:endParaRPr lang="en-US" dirty="0" smtClean="0">
              <a:solidFill>
                <a:schemeClr val="tx1"/>
              </a:solidFill>
            </a:endParaRPr>
          </a:p>
          <a:p>
            <a:pPr marL="0" lvl="0" indent="0">
              <a:buNone/>
            </a:pPr>
            <a:endParaRPr lang="en-US" dirty="0" smtClean="0">
              <a:solidFill>
                <a:schemeClr val="tx1"/>
              </a:solidFill>
            </a:endParaRPr>
          </a:p>
          <a:p>
            <a:pPr lvl="0"/>
            <a:endParaRPr lang="en-US" sz="1800" dirty="0">
              <a:solidFill>
                <a:schemeClr val="tx1"/>
              </a:solidFill>
            </a:endParaRPr>
          </a:p>
          <a:p>
            <a:endParaRPr lang="en-US" dirty="0" smtClean="0"/>
          </a:p>
          <a:p>
            <a:endParaRPr lang="en-US" dirty="0" smtClean="0"/>
          </a:p>
          <a:p>
            <a:endParaRPr lang="en-US" dirty="0" smtClean="0"/>
          </a:p>
        </p:txBody>
      </p:sp>
    </p:spTree>
    <p:extLst>
      <p:ext uri="{BB962C8B-B14F-4D97-AF65-F5344CB8AC3E}">
        <p14:creationId xmlns:p14="http://schemas.microsoft.com/office/powerpoint/2010/main" val="330200053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28600"/>
            <a:ext cx="8229600" cy="5897563"/>
          </a:xfrm>
        </p:spPr>
        <p:txBody>
          <a:bodyPr>
            <a:normAutofit lnSpcReduction="10000"/>
          </a:bodyPr>
          <a:lstStyle/>
          <a:p>
            <a:r>
              <a:rPr lang="en-US" dirty="0" smtClean="0"/>
              <a:t>Issues in grid</a:t>
            </a:r>
          </a:p>
          <a:p>
            <a:pPr marL="0" indent="0">
              <a:buNone/>
            </a:pPr>
            <a:r>
              <a:rPr lang="en-US" dirty="0" smtClean="0">
                <a:sym typeface="Wingdings" panose="05000000000000000000" pitchFamily="2" charset="2"/>
              </a:rPr>
              <a:t></a:t>
            </a:r>
            <a:r>
              <a:rPr lang="en-US" dirty="0" smtClean="0"/>
              <a:t> Guaranteeing execution time for critical applications</a:t>
            </a:r>
          </a:p>
          <a:p>
            <a:pPr>
              <a:buFont typeface="Wingdings" panose="05000000000000000000" pitchFamily="2" charset="2"/>
              <a:buChar char="à"/>
            </a:pPr>
            <a:r>
              <a:rPr lang="en-US" dirty="0" smtClean="0">
                <a:sym typeface="Wingdings" panose="05000000000000000000" pitchFamily="2" charset="2"/>
              </a:rPr>
              <a:t>Availability of resources with diverse configuration</a:t>
            </a:r>
          </a:p>
          <a:p>
            <a:pPr marL="0" indent="0">
              <a:buNone/>
            </a:pPr>
            <a:endParaRPr lang="en-US" dirty="0" smtClean="0">
              <a:sym typeface="Wingdings" panose="05000000000000000000" pitchFamily="2" charset="2"/>
            </a:endParaRPr>
          </a:p>
          <a:p>
            <a:pPr marL="0" indent="0">
              <a:buNone/>
            </a:pPr>
            <a:r>
              <a:rPr lang="en-US" dirty="0" smtClean="0">
                <a:sym typeface="Wingdings" panose="05000000000000000000" pitchFamily="2" charset="2"/>
              </a:rPr>
              <a:t>Virtualization technology helped in finding the solution of some of the issues.</a:t>
            </a:r>
          </a:p>
          <a:p>
            <a:pPr>
              <a:lnSpc>
                <a:spcPct val="90000"/>
              </a:lnSpc>
            </a:pPr>
            <a:r>
              <a:rPr lang="en-GB" sz="2800" dirty="0" smtClean="0"/>
              <a:t>Some characteristics of Grid… </a:t>
            </a:r>
            <a:endParaRPr lang="en-GB" sz="2800" dirty="0"/>
          </a:p>
          <a:p>
            <a:pPr lvl="1">
              <a:lnSpc>
                <a:spcPct val="90000"/>
              </a:lnSpc>
            </a:pPr>
            <a:r>
              <a:rPr lang="en-GB" sz="2400" dirty="0"/>
              <a:t>numerous</a:t>
            </a:r>
          </a:p>
          <a:p>
            <a:pPr lvl="1">
              <a:lnSpc>
                <a:spcPct val="90000"/>
              </a:lnSpc>
            </a:pPr>
            <a:r>
              <a:rPr lang="en-GB" sz="2400" dirty="0"/>
              <a:t>owned and managed by different, </a:t>
            </a:r>
            <a:r>
              <a:rPr lang="en-GB" sz="2400" dirty="0" smtClean="0"/>
              <a:t>multiple </a:t>
            </a:r>
            <a:r>
              <a:rPr lang="en-GB" sz="2400" dirty="0"/>
              <a:t>organisations and </a:t>
            </a:r>
            <a:r>
              <a:rPr lang="en-GB" sz="2400" dirty="0" smtClean="0"/>
              <a:t>individuals.</a:t>
            </a:r>
            <a:endParaRPr lang="en-GB" sz="2400" dirty="0"/>
          </a:p>
          <a:p>
            <a:pPr lvl="1">
              <a:lnSpc>
                <a:spcPct val="90000"/>
              </a:lnSpc>
            </a:pPr>
            <a:r>
              <a:rPr lang="en-GB" sz="2400" dirty="0" smtClean="0"/>
              <a:t>have </a:t>
            </a:r>
            <a:r>
              <a:rPr lang="en-GB" sz="2400" dirty="0"/>
              <a:t>different security requirements and policies</a:t>
            </a:r>
          </a:p>
          <a:p>
            <a:pPr lvl="1">
              <a:lnSpc>
                <a:spcPct val="90000"/>
              </a:lnSpc>
            </a:pPr>
            <a:r>
              <a:rPr lang="en-GB" sz="2400" dirty="0"/>
              <a:t>heterogeneous</a:t>
            </a:r>
          </a:p>
          <a:p>
            <a:pPr lvl="1">
              <a:lnSpc>
                <a:spcPct val="90000"/>
              </a:lnSpc>
            </a:pPr>
            <a:r>
              <a:rPr lang="en-GB" sz="2400" dirty="0"/>
              <a:t>connected by heterogeneous, multilevel networks</a:t>
            </a:r>
          </a:p>
          <a:p>
            <a:pPr lvl="1">
              <a:lnSpc>
                <a:spcPct val="90000"/>
              </a:lnSpc>
            </a:pPr>
            <a:r>
              <a:rPr lang="en-GB" sz="2400" dirty="0"/>
              <a:t>have different resource management policies</a:t>
            </a:r>
          </a:p>
          <a:p>
            <a:pPr lvl="1">
              <a:lnSpc>
                <a:spcPct val="90000"/>
              </a:lnSpc>
            </a:pPr>
            <a:r>
              <a:rPr lang="en-GB" sz="2400" dirty="0" smtClean="0"/>
              <a:t>Likely to </a:t>
            </a:r>
            <a:r>
              <a:rPr lang="en-GB" sz="2400" dirty="0"/>
              <a:t>be geographically separated</a:t>
            </a:r>
          </a:p>
          <a:p>
            <a:endParaRPr lang="en-US" dirty="0"/>
          </a:p>
          <a:p>
            <a:pPr>
              <a:buFont typeface="Wingdings" panose="05000000000000000000" pitchFamily="2" charset="2"/>
              <a:buChar char="à"/>
            </a:pPr>
            <a:endParaRPr lang="en-US" dirty="0" smtClean="0">
              <a:sym typeface="Wingdings" panose="05000000000000000000" pitchFamily="2" charset="2"/>
            </a:endParaRPr>
          </a:p>
          <a:p>
            <a:pPr>
              <a:buFont typeface="Wingdings" panose="05000000000000000000" pitchFamily="2" charset="2"/>
              <a:buChar char="à"/>
            </a:pPr>
            <a:endParaRPr lang="en-US" dirty="0" smtClean="0">
              <a:sym typeface="Wingdings" panose="05000000000000000000" pitchFamily="2" charset="2"/>
            </a:endParaRPr>
          </a:p>
          <a:p>
            <a:pPr marL="0" indent="0">
              <a:buNone/>
            </a:pPr>
            <a:endParaRPr lang="en-US" dirty="0"/>
          </a:p>
        </p:txBody>
      </p:sp>
    </p:spTree>
    <p:extLst>
      <p:ext uri="{BB962C8B-B14F-4D97-AF65-F5344CB8AC3E}">
        <p14:creationId xmlns:p14="http://schemas.microsoft.com/office/powerpoint/2010/main" val="154979872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Utility Computing </a:t>
            </a:r>
          </a:p>
        </p:txBody>
      </p:sp>
      <p:sp>
        <p:nvSpPr>
          <p:cNvPr id="3" name="Content Placeholder 2"/>
          <p:cNvSpPr>
            <a:spLocks noGrp="1"/>
          </p:cNvSpPr>
          <p:nvPr>
            <p:ph idx="1"/>
          </p:nvPr>
        </p:nvSpPr>
        <p:spPr/>
        <p:txBody>
          <a:bodyPr/>
          <a:lstStyle/>
          <a:p>
            <a:r>
              <a:rPr lang="en-US" dirty="0"/>
              <a:t>In utility computing environments, users assign a  “utility” value to their </a:t>
            </a:r>
            <a:r>
              <a:rPr lang="en-US" dirty="0" smtClean="0"/>
              <a:t>jobs</a:t>
            </a:r>
            <a:r>
              <a:rPr lang="en-US" dirty="0"/>
              <a:t>, where utility is a fixed or time-varying valuation that captures various </a:t>
            </a:r>
            <a:r>
              <a:rPr lang="en-US" dirty="0" err="1" smtClean="0"/>
              <a:t>QoS</a:t>
            </a:r>
            <a:r>
              <a:rPr lang="en-US" dirty="0" smtClean="0"/>
              <a:t>  </a:t>
            </a:r>
            <a:r>
              <a:rPr lang="en-US" dirty="0"/>
              <a:t>constraints  (deadline,  importance,  satisfaction).  </a:t>
            </a:r>
          </a:p>
          <a:p>
            <a:r>
              <a:rPr lang="en-US" dirty="0"/>
              <a:t>The  valuation  is  the  amount they are willing to pay a service provider to satisfy their demands. </a:t>
            </a:r>
          </a:p>
        </p:txBody>
      </p:sp>
    </p:spTree>
    <p:extLst>
      <p:ext uri="{BB962C8B-B14F-4D97-AF65-F5344CB8AC3E}">
        <p14:creationId xmlns:p14="http://schemas.microsoft.com/office/powerpoint/2010/main" val="417033260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44499"/>
          </a:xfrm>
        </p:spPr>
        <p:txBody>
          <a:bodyPr>
            <a:normAutofit fontScale="90000"/>
          </a:bodyPr>
          <a:lstStyle/>
          <a:p>
            <a:r>
              <a:rPr lang="en-US" dirty="0"/>
              <a:t>Hardware Virtualization </a:t>
            </a:r>
          </a:p>
        </p:txBody>
      </p:sp>
      <p:sp>
        <p:nvSpPr>
          <p:cNvPr id="3" name="Content Placeholder 2"/>
          <p:cNvSpPr>
            <a:spLocks noGrp="1"/>
          </p:cNvSpPr>
          <p:nvPr>
            <p:ph idx="1"/>
          </p:nvPr>
        </p:nvSpPr>
        <p:spPr>
          <a:xfrm>
            <a:off x="457200" y="693831"/>
            <a:ext cx="8229600" cy="2590800"/>
          </a:xfrm>
        </p:spPr>
        <p:txBody>
          <a:bodyPr>
            <a:normAutofit fontScale="25000" lnSpcReduction="20000"/>
          </a:bodyPr>
          <a:lstStyle/>
          <a:p>
            <a:pPr algn="just">
              <a:lnSpc>
                <a:spcPct val="170000"/>
              </a:lnSpc>
            </a:pPr>
            <a:r>
              <a:rPr lang="en-US" sz="7200" dirty="0"/>
              <a:t>Cloud  computing  services  are  usually  backed  by  large-scale  data  centers composed of thousands of computers. </a:t>
            </a:r>
            <a:endParaRPr lang="en-US" sz="7200" dirty="0" smtClean="0"/>
          </a:p>
          <a:p>
            <a:pPr algn="just">
              <a:lnSpc>
                <a:spcPct val="170000"/>
              </a:lnSpc>
            </a:pPr>
            <a:r>
              <a:rPr lang="en-US" sz="7200" dirty="0" smtClean="0"/>
              <a:t>Such </a:t>
            </a:r>
            <a:r>
              <a:rPr lang="en-US" sz="7200" dirty="0"/>
              <a:t>data centers are built to serve many users and host many disparate applications. </a:t>
            </a:r>
            <a:endParaRPr lang="en-US" sz="7200" dirty="0" smtClean="0"/>
          </a:p>
          <a:p>
            <a:pPr algn="just">
              <a:lnSpc>
                <a:spcPct val="170000"/>
              </a:lnSpc>
            </a:pPr>
            <a:r>
              <a:rPr lang="en-US" sz="7200" dirty="0" smtClean="0"/>
              <a:t>For </a:t>
            </a:r>
            <a:r>
              <a:rPr lang="en-US" sz="7200" dirty="0"/>
              <a:t>this purpose, </a:t>
            </a:r>
            <a:r>
              <a:rPr lang="en-US" sz="7200" dirty="0">
                <a:solidFill>
                  <a:srgbClr val="FF0000"/>
                </a:solidFill>
              </a:rPr>
              <a:t>hardware virtualization can be considered </a:t>
            </a:r>
            <a:r>
              <a:rPr lang="en-US" sz="7200" dirty="0"/>
              <a:t>as a perfect fit to overcome most </a:t>
            </a:r>
            <a:r>
              <a:rPr lang="en-US" sz="7200" dirty="0">
                <a:solidFill>
                  <a:srgbClr val="FF0000"/>
                </a:solidFill>
              </a:rPr>
              <a:t>operational issues of data center building and </a:t>
            </a:r>
            <a:r>
              <a:rPr lang="en-US" sz="7200" dirty="0" smtClean="0">
                <a:solidFill>
                  <a:srgbClr val="FF0000"/>
                </a:solidFill>
              </a:rPr>
              <a:t>maintenance</a:t>
            </a:r>
            <a:r>
              <a:rPr lang="en-US" sz="7200" dirty="0" smtClean="0"/>
              <a:t>. </a:t>
            </a:r>
          </a:p>
          <a:p>
            <a:pPr algn="just">
              <a:lnSpc>
                <a:spcPct val="170000"/>
              </a:lnSpc>
            </a:pPr>
            <a:r>
              <a:rPr lang="en-US" sz="7200" dirty="0"/>
              <a:t>Virtualization enhances :sharing and utilization of computer systems </a:t>
            </a:r>
          </a:p>
          <a:p>
            <a:pPr marL="0" indent="0" algn="just">
              <a:lnSpc>
                <a:spcPct val="170000"/>
              </a:lnSpc>
              <a:buNone/>
            </a:pPr>
            <a:r>
              <a:rPr lang="en-US" sz="5600" dirty="0"/>
              <a:t> </a:t>
            </a:r>
          </a:p>
          <a:p>
            <a:pPr marL="0" indent="0">
              <a:buNone/>
            </a:pPr>
            <a:endParaRPr lang="en-US" dirty="0" smtClean="0"/>
          </a:p>
        </p:txBody>
      </p:sp>
      <p:pic>
        <p:nvPicPr>
          <p:cNvPr id="4" name="Picture 2"/>
          <p:cNvPicPr>
            <a:picLocks noChangeAspect="1" noChangeArrowheads="1"/>
          </p:cNvPicPr>
          <p:nvPr/>
        </p:nvPicPr>
        <p:blipFill>
          <a:blip r:embed="rId3" cstate="print"/>
          <a:srcRect/>
          <a:stretch>
            <a:fillRect/>
          </a:stretch>
        </p:blipFill>
        <p:spPr bwMode="auto">
          <a:xfrm>
            <a:off x="4495800" y="4262840"/>
            <a:ext cx="3276600" cy="2578100"/>
          </a:xfrm>
          <a:prstGeom prst="rect">
            <a:avLst/>
          </a:prstGeom>
          <a:noFill/>
          <a:ln w="9525">
            <a:noFill/>
            <a:miter lim="800000"/>
            <a:headEnd/>
            <a:tailEnd/>
          </a:ln>
          <a:effectLst/>
        </p:spPr>
      </p:pic>
      <p:pic>
        <p:nvPicPr>
          <p:cNvPr id="5" name="Picture 3"/>
          <p:cNvPicPr>
            <a:picLocks noChangeAspect="1" noChangeArrowheads="1"/>
          </p:cNvPicPr>
          <p:nvPr/>
        </p:nvPicPr>
        <p:blipFill>
          <a:blip r:embed="rId4" cstate="print"/>
          <a:srcRect/>
          <a:stretch>
            <a:fillRect/>
          </a:stretch>
        </p:blipFill>
        <p:spPr bwMode="auto">
          <a:xfrm>
            <a:off x="1371600" y="4821237"/>
            <a:ext cx="2620963" cy="2036763"/>
          </a:xfrm>
          <a:prstGeom prst="rect">
            <a:avLst/>
          </a:prstGeom>
          <a:noFill/>
          <a:ln w="9525">
            <a:noFill/>
            <a:miter lim="800000"/>
            <a:headEnd/>
            <a:tailEnd/>
          </a:ln>
          <a:effectLst/>
        </p:spPr>
      </p:pic>
      <p:sp>
        <p:nvSpPr>
          <p:cNvPr id="6" name="Rounded Rectangle 5"/>
          <p:cNvSpPr/>
          <p:nvPr/>
        </p:nvSpPr>
        <p:spPr bwMode="auto">
          <a:xfrm>
            <a:off x="4495800" y="3810000"/>
            <a:ext cx="1066800" cy="1434920"/>
          </a:xfrm>
          <a:prstGeom prst="roundRect">
            <a:avLst>
              <a:gd name="adj" fmla="val 10166"/>
            </a:avLst>
          </a:prstGeom>
          <a:solidFill>
            <a:schemeClr val="lt1">
              <a:alpha val="0"/>
            </a:schemeClr>
          </a:solidFill>
          <a:ln w="3810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smtClean="0">
                <a:ln>
                  <a:noFill/>
                </a:ln>
                <a:solidFill>
                  <a:srgbClr val="C00000"/>
                </a:solidFill>
                <a:effectLst/>
                <a:latin typeface="Cambria" pitchFamily="18" charset="0"/>
              </a:rPr>
              <a:t>VM1</a:t>
            </a:r>
          </a:p>
        </p:txBody>
      </p:sp>
      <p:sp>
        <p:nvSpPr>
          <p:cNvPr id="7" name="Rounded Rectangle 6"/>
          <p:cNvSpPr/>
          <p:nvPr/>
        </p:nvSpPr>
        <p:spPr bwMode="auto">
          <a:xfrm>
            <a:off x="5594260" y="3810000"/>
            <a:ext cx="1066800" cy="1434920"/>
          </a:xfrm>
          <a:prstGeom prst="roundRect">
            <a:avLst>
              <a:gd name="adj" fmla="val 10166"/>
            </a:avLst>
          </a:prstGeom>
          <a:solidFill>
            <a:schemeClr val="lt1">
              <a:alpha val="0"/>
            </a:schemeClr>
          </a:solidFill>
          <a:ln w="3810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1440" tIns="45720" rIns="91440" bIns="45720" numCol="1" rtlCol="0" anchor="t" anchorCtr="0" compatLnSpc="1">
            <a:prstTxWarp prst="textNoShape">
              <a:avLst/>
            </a:prstTxWarp>
          </a:bodyPr>
          <a:lstStyle/>
          <a:p>
            <a:pPr algn="ctr" eaLnBrk="0" fontAlgn="base" hangingPunct="0">
              <a:spcBef>
                <a:spcPct val="0"/>
              </a:spcBef>
              <a:spcAft>
                <a:spcPct val="0"/>
              </a:spcAft>
            </a:pPr>
            <a:r>
              <a:rPr lang="en-US" b="1" dirty="0" smtClean="0">
                <a:solidFill>
                  <a:srgbClr val="C00000"/>
                </a:solidFill>
                <a:latin typeface="Cambria" pitchFamily="18" charset="0"/>
              </a:rPr>
              <a:t>VM2</a:t>
            </a:r>
          </a:p>
        </p:txBody>
      </p:sp>
      <p:sp>
        <p:nvSpPr>
          <p:cNvPr id="8" name="Rounded Rectangle 7"/>
          <p:cNvSpPr/>
          <p:nvPr/>
        </p:nvSpPr>
        <p:spPr bwMode="auto">
          <a:xfrm>
            <a:off x="6692720" y="3810000"/>
            <a:ext cx="1066800" cy="1434920"/>
          </a:xfrm>
          <a:prstGeom prst="roundRect">
            <a:avLst>
              <a:gd name="adj" fmla="val 10166"/>
            </a:avLst>
          </a:prstGeom>
          <a:solidFill>
            <a:schemeClr val="lt1">
              <a:alpha val="0"/>
            </a:schemeClr>
          </a:solidFill>
          <a:ln w="3810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1440" tIns="45720" rIns="91440" bIns="45720" numCol="1" rtlCol="0" anchor="t" anchorCtr="0" compatLnSpc="1">
            <a:prstTxWarp prst="textNoShape">
              <a:avLst/>
            </a:prstTxWarp>
          </a:bodyPr>
          <a:lstStyle/>
          <a:p>
            <a:pPr algn="ctr" eaLnBrk="0" fontAlgn="base" hangingPunct="0">
              <a:spcBef>
                <a:spcPct val="0"/>
              </a:spcBef>
              <a:spcAft>
                <a:spcPct val="0"/>
              </a:spcAft>
            </a:pPr>
            <a:r>
              <a:rPr lang="en-US" b="1" dirty="0" smtClean="0">
                <a:solidFill>
                  <a:srgbClr val="C00000"/>
                </a:solidFill>
                <a:latin typeface="Cambria" pitchFamily="18" charset="0"/>
              </a:rPr>
              <a:t>VM3</a:t>
            </a:r>
          </a:p>
        </p:txBody>
      </p:sp>
    </p:spTree>
    <p:extLst>
      <p:ext uri="{BB962C8B-B14F-4D97-AF65-F5344CB8AC3E}">
        <p14:creationId xmlns:p14="http://schemas.microsoft.com/office/powerpoint/2010/main" val="3764190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81000"/>
            <a:ext cx="8229600" cy="5745163"/>
          </a:xfrm>
        </p:spPr>
        <p:txBody>
          <a:bodyPr>
            <a:normAutofit/>
          </a:bodyPr>
          <a:lstStyle/>
          <a:p>
            <a:endParaRPr lang="en-US" dirty="0" smtClean="0"/>
          </a:p>
          <a:p>
            <a:pPr marL="0" indent="0">
              <a:buNone/>
            </a:pPr>
            <a:r>
              <a:rPr lang="en-US" dirty="0" smtClean="0"/>
              <a:t>Three basic capabilities regarding management of workload:</a:t>
            </a:r>
          </a:p>
          <a:p>
            <a:pPr marL="0" indent="0">
              <a:buNone/>
            </a:pPr>
            <a:endParaRPr lang="en-US" dirty="0" smtClean="0"/>
          </a:p>
          <a:p>
            <a:r>
              <a:rPr lang="en-US" b="1" dirty="0" smtClean="0"/>
              <a:t>Workload isolation</a:t>
            </a:r>
            <a:r>
              <a:rPr lang="en-US" dirty="0"/>
              <a:t>-</a:t>
            </a:r>
            <a:r>
              <a:rPr lang="en-US" dirty="0" smtClean="0"/>
              <a:t>A virtual </a:t>
            </a:r>
            <a:r>
              <a:rPr lang="en-US" dirty="0"/>
              <a:t>machine should not be able to read RAM that is in use by another virtual machine.  It also should not be able to access another virtual </a:t>
            </a:r>
            <a:r>
              <a:rPr lang="en-US" dirty="0" smtClean="0"/>
              <a:t>machine’s disk.</a:t>
            </a:r>
            <a:endParaRPr lang="en-US" dirty="0"/>
          </a:p>
          <a:p>
            <a:r>
              <a:rPr lang="en-US" b="1" dirty="0"/>
              <a:t>Workload migration</a:t>
            </a:r>
            <a:r>
              <a:rPr lang="en-US" dirty="0"/>
              <a:t> </a:t>
            </a:r>
            <a:r>
              <a:rPr lang="en-US" dirty="0" smtClean="0"/>
              <a:t> - encapsulating guest OS system state within VM and allowing it to migrate or suspend etc.( facilitates h/w maintenance, load balancing and disaster recovery).</a:t>
            </a:r>
          </a:p>
          <a:p>
            <a:r>
              <a:rPr lang="en-US" b="1" dirty="0" smtClean="0"/>
              <a:t>Workload </a:t>
            </a:r>
            <a:r>
              <a:rPr lang="en-US" b="1" dirty="0"/>
              <a:t>consolidation </a:t>
            </a:r>
            <a:r>
              <a:rPr lang="en-US" dirty="0" smtClean="0"/>
              <a:t>– combining  </a:t>
            </a:r>
            <a:r>
              <a:rPr lang="en-US" dirty="0" err="1"/>
              <a:t>heterogenous</a:t>
            </a:r>
            <a:r>
              <a:rPr lang="en-US" dirty="0"/>
              <a:t> workloads onto a single </a:t>
            </a:r>
            <a:r>
              <a:rPr lang="en-US" dirty="0" smtClean="0"/>
              <a:t>platform.</a:t>
            </a:r>
            <a:endParaRPr lang="en-US" dirty="0"/>
          </a:p>
          <a:p>
            <a:endParaRPr lang="en-US" dirty="0" smtClean="0"/>
          </a:p>
          <a:p>
            <a:pPr marL="0" indent="0">
              <a:buNone/>
            </a:pPr>
            <a:endParaRPr lang="en-US" dirty="0"/>
          </a:p>
        </p:txBody>
      </p:sp>
    </p:spTree>
    <p:extLst>
      <p:ext uri="{BB962C8B-B14F-4D97-AF65-F5344CB8AC3E}">
        <p14:creationId xmlns:p14="http://schemas.microsoft.com/office/powerpoint/2010/main" val="241882978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92500"/>
          </a:bodyPr>
          <a:lstStyle/>
          <a:p>
            <a:r>
              <a:rPr lang="en-US" dirty="0" smtClean="0"/>
              <a:t>H/w virtualization allows running multiple OS and a s/w stacks on a single physical platform</a:t>
            </a:r>
          </a:p>
          <a:p>
            <a:r>
              <a:rPr lang="en-US" dirty="0" smtClean="0"/>
              <a:t>VMM (virtual machine monitor) also called hypervisor mediates access to physical hardware presenting each guest OS a VM</a:t>
            </a:r>
          </a:p>
          <a:p>
            <a:r>
              <a:rPr lang="en-US" dirty="0"/>
              <a:t>A number of VMM platforms </a:t>
            </a:r>
            <a:r>
              <a:rPr lang="en-US" dirty="0" smtClean="0"/>
              <a:t>like </a:t>
            </a:r>
            <a:r>
              <a:rPr lang="en-US" dirty="0"/>
              <a:t>VMWare, </a:t>
            </a:r>
            <a:r>
              <a:rPr lang="en-US" dirty="0" err="1" smtClean="0"/>
              <a:t>Xen</a:t>
            </a:r>
            <a:r>
              <a:rPr lang="en-US" dirty="0" smtClean="0"/>
              <a:t>….  </a:t>
            </a:r>
            <a:r>
              <a:rPr lang="en-US" dirty="0"/>
              <a:t>that are the basis of many utility or cloud computing environments. </a:t>
            </a:r>
            <a:endParaRPr lang="en-US" dirty="0" smtClean="0"/>
          </a:p>
          <a:p>
            <a:endParaRPr lang="en-US" dirty="0" smtClean="0"/>
          </a:p>
          <a:p>
            <a:r>
              <a:rPr lang="en-US" dirty="0" smtClean="0"/>
              <a:t>Benefits</a:t>
            </a:r>
          </a:p>
          <a:p>
            <a:pPr>
              <a:buFont typeface="Wingdings" panose="05000000000000000000" pitchFamily="2" charset="2"/>
              <a:buChar char="à"/>
            </a:pPr>
            <a:r>
              <a:rPr lang="en-US" dirty="0" smtClean="0">
                <a:sym typeface="Wingdings" panose="05000000000000000000" pitchFamily="2" charset="2"/>
              </a:rPr>
              <a:t>Sharing and utilization</a:t>
            </a:r>
          </a:p>
          <a:p>
            <a:pPr>
              <a:buFont typeface="Wingdings" panose="05000000000000000000" pitchFamily="2" charset="2"/>
              <a:buChar char="à"/>
            </a:pPr>
            <a:r>
              <a:rPr lang="en-US" dirty="0" smtClean="0">
                <a:sym typeface="Wingdings" panose="05000000000000000000" pitchFamily="2" charset="2"/>
              </a:rPr>
              <a:t>Better manageability</a:t>
            </a:r>
          </a:p>
          <a:p>
            <a:pPr>
              <a:buFont typeface="Wingdings" panose="05000000000000000000" pitchFamily="2" charset="2"/>
              <a:buChar char="à"/>
            </a:pPr>
            <a:r>
              <a:rPr lang="en-US" dirty="0" smtClean="0">
                <a:sym typeface="Wingdings" panose="05000000000000000000" pitchFamily="2" charset="2"/>
              </a:rPr>
              <a:t>Higher reliability</a:t>
            </a:r>
          </a:p>
          <a:p>
            <a:pPr marL="0" indent="0">
              <a:buNone/>
            </a:pPr>
            <a:endParaRPr lang="en-US" dirty="0">
              <a:sym typeface="Wingdings" panose="05000000000000000000" pitchFamily="2" charset="2"/>
            </a:endParaRPr>
          </a:p>
          <a:p>
            <a:pPr marL="0" indent="0">
              <a:buNone/>
            </a:pPr>
            <a:endParaRPr lang="en-US" dirty="0" smtClean="0">
              <a:sym typeface="Wingdings" panose="05000000000000000000" pitchFamily="2" charset="2"/>
            </a:endParaRPr>
          </a:p>
          <a:p>
            <a:pPr>
              <a:buFont typeface="Wingdings" panose="05000000000000000000" pitchFamily="2" charset="2"/>
              <a:buChar char="à"/>
            </a:pPr>
            <a:endParaRPr lang="en-US" dirty="0"/>
          </a:p>
        </p:txBody>
      </p:sp>
    </p:spTree>
    <p:extLst>
      <p:ext uri="{BB962C8B-B14F-4D97-AF65-F5344CB8AC3E}">
        <p14:creationId xmlns:p14="http://schemas.microsoft.com/office/powerpoint/2010/main" val="7505767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Autonomic Computing</a:t>
            </a:r>
          </a:p>
        </p:txBody>
      </p:sp>
      <p:sp>
        <p:nvSpPr>
          <p:cNvPr id="3" name="Content Placeholder 2"/>
          <p:cNvSpPr>
            <a:spLocks noGrp="1"/>
          </p:cNvSpPr>
          <p:nvPr>
            <p:ph idx="1"/>
          </p:nvPr>
        </p:nvSpPr>
        <p:spPr/>
        <p:txBody>
          <a:bodyPr>
            <a:normAutofit lnSpcReduction="10000"/>
          </a:bodyPr>
          <a:lstStyle/>
          <a:p>
            <a:pPr algn="just"/>
            <a:r>
              <a:rPr lang="en-US" dirty="0"/>
              <a:t>The increasing complexity of computing systems has motivated research on autonomic computing, which seeks to improve systems by decreasing human involvement  in  their  operation.  </a:t>
            </a:r>
            <a:endParaRPr lang="en-US" dirty="0" smtClean="0"/>
          </a:p>
          <a:p>
            <a:pPr algn="just"/>
            <a:r>
              <a:rPr lang="en-US" dirty="0" smtClean="0"/>
              <a:t>In  </a:t>
            </a:r>
            <a:r>
              <a:rPr lang="en-US" dirty="0"/>
              <a:t>other  words,  systems  should  manage themselves, with high-level guidance from humans </a:t>
            </a:r>
          </a:p>
          <a:p>
            <a:pPr marL="0" indent="0" algn="just">
              <a:buNone/>
            </a:pPr>
            <a:endParaRPr lang="en-US" dirty="0"/>
          </a:p>
          <a:p>
            <a:pPr algn="just"/>
            <a:r>
              <a:rPr lang="en-US" dirty="0"/>
              <a:t>Autonomic,  or  self-managing,  systems  rely  on  monitoring  probes  and </a:t>
            </a:r>
            <a:r>
              <a:rPr lang="en-US" dirty="0" smtClean="0"/>
              <a:t>gauges </a:t>
            </a:r>
            <a:r>
              <a:rPr lang="en-US" dirty="0"/>
              <a:t>(</a:t>
            </a:r>
            <a:r>
              <a:rPr lang="en-US" dirty="0">
                <a:solidFill>
                  <a:srgbClr val="FF0000"/>
                </a:solidFill>
              </a:rPr>
              <a:t>sensors</a:t>
            </a:r>
            <a:r>
              <a:rPr lang="en-US" dirty="0"/>
              <a:t>), on an </a:t>
            </a:r>
            <a:r>
              <a:rPr lang="en-US" dirty="0">
                <a:solidFill>
                  <a:srgbClr val="FF0000"/>
                </a:solidFill>
              </a:rPr>
              <a:t>adaptation</a:t>
            </a:r>
            <a:r>
              <a:rPr lang="en-US" dirty="0"/>
              <a:t> engine (autonomic manager) for computing optimizations based on monitoring data, and on </a:t>
            </a:r>
            <a:r>
              <a:rPr lang="en-US" dirty="0">
                <a:solidFill>
                  <a:srgbClr val="FF0000"/>
                </a:solidFill>
              </a:rPr>
              <a:t>effectors</a:t>
            </a:r>
            <a:r>
              <a:rPr lang="en-US" dirty="0"/>
              <a:t> to carry out changes on  the  system</a:t>
            </a:r>
          </a:p>
          <a:p>
            <a:endParaRPr lang="en-US" dirty="0"/>
          </a:p>
        </p:txBody>
      </p:sp>
    </p:spTree>
    <p:extLst>
      <p:ext uri="{BB962C8B-B14F-4D97-AF65-F5344CB8AC3E}">
        <p14:creationId xmlns:p14="http://schemas.microsoft.com/office/powerpoint/2010/main" val="234039435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Cloud Computing ?</a:t>
            </a:r>
            <a:endParaRPr lang="en-US" dirty="0"/>
          </a:p>
        </p:txBody>
      </p:sp>
      <p:sp>
        <p:nvSpPr>
          <p:cNvPr id="3" name="Text Placeholder 2"/>
          <p:cNvSpPr>
            <a:spLocks noGrp="1"/>
          </p:cNvSpPr>
          <p:nvPr>
            <p:ph type="body" idx="1"/>
          </p:nvPr>
        </p:nvSpPr>
        <p:spPr/>
        <p:txBody>
          <a:bodyPr/>
          <a:lstStyle/>
          <a:p>
            <a:endParaRPr lang="en-US" dirty="0">
              <a:solidFill>
                <a:srgbClr val="C00000"/>
              </a:solidFill>
            </a:endParaRPr>
          </a:p>
        </p:txBody>
      </p:sp>
      <p:pic>
        <p:nvPicPr>
          <p:cNvPr id="4" name="Picture 2" descr="C:\Users\Andy\AppData\Local\Microsoft\Windows\Temporary Internet Files\Content.IE5\OQIHRKSF\MPj04385260000[1].jpg"/>
          <p:cNvPicPr>
            <a:picLocks noChangeAspect="1" noChangeArrowheads="1"/>
          </p:cNvPicPr>
          <p:nvPr/>
        </p:nvPicPr>
        <p:blipFill>
          <a:blip r:embed="rId2" cstate="print"/>
          <a:srcRect/>
          <a:stretch>
            <a:fillRect/>
          </a:stretch>
        </p:blipFill>
        <p:spPr bwMode="auto">
          <a:xfrm>
            <a:off x="4000870" y="762000"/>
            <a:ext cx="4838330" cy="3230162"/>
          </a:xfrm>
          <a:prstGeom prst="rect">
            <a:avLst/>
          </a:prstGeom>
          <a:noFill/>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algn="just"/>
            <a:r>
              <a:rPr lang="en-US" dirty="0"/>
              <a:t>The large data centers of cloud computing providers must be managed in an efficient  way.  In  this  sense,  the  concepts  of  </a:t>
            </a:r>
            <a:r>
              <a:rPr lang="en-US" dirty="0">
                <a:solidFill>
                  <a:srgbClr val="FF0000"/>
                </a:solidFill>
              </a:rPr>
              <a:t>autonomic  computing  </a:t>
            </a:r>
            <a:r>
              <a:rPr lang="en-US" dirty="0"/>
              <a:t>inspire software technologies </a:t>
            </a:r>
            <a:r>
              <a:rPr lang="en-US" dirty="0">
                <a:solidFill>
                  <a:srgbClr val="FF0000"/>
                </a:solidFill>
              </a:rPr>
              <a:t>for data center automation</a:t>
            </a:r>
            <a:r>
              <a:rPr lang="en-US" dirty="0"/>
              <a:t>, which may perform tasks such as: </a:t>
            </a:r>
            <a:endParaRPr lang="en-US" dirty="0" smtClean="0"/>
          </a:p>
          <a:p>
            <a:pPr marL="0" indent="0" algn="just">
              <a:buNone/>
            </a:pPr>
            <a:r>
              <a:rPr lang="en-US" dirty="0" smtClean="0">
                <a:sym typeface="Wingdings" panose="05000000000000000000" pitchFamily="2" charset="2"/>
              </a:rPr>
              <a:t></a:t>
            </a:r>
            <a:r>
              <a:rPr lang="en-US" dirty="0" smtClean="0"/>
              <a:t>management </a:t>
            </a:r>
            <a:r>
              <a:rPr lang="en-US" dirty="0"/>
              <a:t>of service levels of running applications; </a:t>
            </a:r>
            <a:r>
              <a:rPr lang="en-US" dirty="0" smtClean="0">
                <a:sym typeface="Wingdings" panose="05000000000000000000" pitchFamily="2" charset="2"/>
              </a:rPr>
              <a:t></a:t>
            </a:r>
            <a:r>
              <a:rPr lang="en-US" dirty="0" smtClean="0"/>
              <a:t>management </a:t>
            </a:r>
            <a:r>
              <a:rPr lang="en-US" dirty="0"/>
              <a:t>of data  center  capacity;  </a:t>
            </a:r>
            <a:endParaRPr lang="en-US" dirty="0" smtClean="0"/>
          </a:p>
          <a:p>
            <a:pPr marL="0" indent="0" algn="just">
              <a:buNone/>
            </a:pPr>
            <a:r>
              <a:rPr lang="en-US" dirty="0" smtClean="0">
                <a:sym typeface="Wingdings" panose="05000000000000000000" pitchFamily="2" charset="2"/>
              </a:rPr>
              <a:t></a:t>
            </a:r>
            <a:r>
              <a:rPr lang="en-US" dirty="0" smtClean="0"/>
              <a:t>proactive  </a:t>
            </a:r>
            <a:r>
              <a:rPr lang="en-US" dirty="0"/>
              <a:t>disaster  recovery;  </a:t>
            </a:r>
            <a:r>
              <a:rPr lang="en-US" dirty="0" smtClean="0"/>
              <a:t>  </a:t>
            </a:r>
          </a:p>
          <a:p>
            <a:pPr marL="0" indent="0" algn="just">
              <a:buNone/>
            </a:pPr>
            <a:r>
              <a:rPr lang="en-US" dirty="0" smtClean="0">
                <a:sym typeface="Wingdings" panose="05000000000000000000" pitchFamily="2" charset="2"/>
              </a:rPr>
              <a:t></a:t>
            </a:r>
            <a:r>
              <a:rPr lang="en-US" dirty="0" smtClean="0"/>
              <a:t>automation  </a:t>
            </a:r>
            <a:r>
              <a:rPr lang="en-US" dirty="0"/>
              <a:t>of  VM provisioning</a:t>
            </a:r>
          </a:p>
          <a:p>
            <a:pPr marL="0" indent="0">
              <a:buNone/>
            </a:pPr>
            <a:endParaRPr lang="en-US" dirty="0"/>
          </a:p>
        </p:txBody>
      </p:sp>
    </p:spTree>
    <p:extLst>
      <p:ext uri="{BB962C8B-B14F-4D97-AF65-F5344CB8AC3E}">
        <p14:creationId xmlns:p14="http://schemas.microsoft.com/office/powerpoint/2010/main" val="206344895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Service Models</a:t>
            </a:r>
            <a:endParaRPr lang="en-US" dirty="0"/>
          </a:p>
        </p:txBody>
      </p:sp>
      <p:sp>
        <p:nvSpPr>
          <p:cNvPr id="3" name="Text Placeholder 2"/>
          <p:cNvSpPr>
            <a:spLocks noGrp="1"/>
          </p:cNvSpPr>
          <p:nvPr>
            <p:ph type="body" idx="1"/>
          </p:nvPr>
        </p:nvSpPr>
        <p:spPr/>
        <p:txBody>
          <a:bodyPr/>
          <a:lstStyle/>
          <a:p>
            <a:r>
              <a:rPr lang="en-US" dirty="0" smtClean="0">
                <a:solidFill>
                  <a:srgbClr val="C00000"/>
                </a:solidFill>
              </a:rPr>
              <a:t>Choose the service you need.</a:t>
            </a:r>
            <a:endParaRPr lang="en-US" dirty="0">
              <a:solidFill>
                <a:srgbClr val="C00000"/>
              </a:solidFill>
            </a:endParaRPr>
          </a:p>
        </p:txBody>
      </p:sp>
      <p:pic>
        <p:nvPicPr>
          <p:cNvPr id="84996" name="Picture 4" descr="http://www.wexla.com/images/service_concierge.jpg"/>
          <p:cNvPicPr>
            <a:picLocks noChangeAspect="1" noChangeArrowheads="1"/>
          </p:cNvPicPr>
          <p:nvPr/>
        </p:nvPicPr>
        <p:blipFill>
          <a:blip r:embed="rId2" cstate="print"/>
          <a:srcRect r="7570"/>
          <a:stretch>
            <a:fillRect/>
          </a:stretch>
        </p:blipFill>
        <p:spPr bwMode="auto">
          <a:xfrm flipH="1">
            <a:off x="2598754" y="381000"/>
            <a:ext cx="6164246" cy="31242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8" descr="C:\Users\Andy\AppData\Local\Microsoft\Windows\Temporary Internet Files\Content.IE5\IBKPY4TO\MPj04422330000[1].jpg"/>
          <p:cNvPicPr>
            <a:picLocks noChangeAspect="1" noChangeArrowheads="1"/>
          </p:cNvPicPr>
          <p:nvPr/>
        </p:nvPicPr>
        <p:blipFill>
          <a:blip r:embed="rId2" cstate="print"/>
          <a:srcRect r="6587" b="6666"/>
          <a:stretch>
            <a:fillRect/>
          </a:stretch>
        </p:blipFill>
        <p:spPr bwMode="auto">
          <a:xfrm>
            <a:off x="5105400" y="1371600"/>
            <a:ext cx="3733800" cy="5341408"/>
          </a:xfrm>
          <a:prstGeom prst="roundRect">
            <a:avLst>
              <a:gd name="adj" fmla="val 6030"/>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4" name="Rectangle 3"/>
          <p:cNvSpPr/>
          <p:nvPr/>
        </p:nvSpPr>
        <p:spPr>
          <a:xfrm>
            <a:off x="1971769" y="228600"/>
            <a:ext cx="5200463"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 Simple Analogy</a:t>
            </a:r>
            <a:endParaRPr 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5" name="Rectangle 4"/>
          <p:cNvSpPr/>
          <p:nvPr/>
        </p:nvSpPr>
        <p:spPr>
          <a:xfrm>
            <a:off x="457200" y="2360474"/>
            <a:ext cx="5791200" cy="1754326"/>
          </a:xfrm>
          <a:prstGeom prst="rect">
            <a:avLst/>
          </a:prstGeom>
          <a:noFill/>
        </p:spPr>
        <p:txBody>
          <a:bodyPr wrap="square" lIns="91440" tIns="45720" rIns="91440" bIns="45720">
            <a:spAutoFit/>
          </a:bodyPr>
          <a:lstStyle/>
          <a:p>
            <a:r>
              <a:rPr lang="en-US" sz="36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Say, you just moved to a city and you are looking for a place to live.</a:t>
            </a: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descr="C:\Users\Andy\AppData\Local\Microsoft\Windows\Temporary Internet Files\Content.IE5\T087QNPU\MPj04225340000[1].jpg"/>
          <p:cNvPicPr>
            <a:picLocks noChangeAspect="1" noChangeArrowheads="1"/>
          </p:cNvPicPr>
          <p:nvPr/>
        </p:nvPicPr>
        <p:blipFill>
          <a:blip r:embed="rId2" cstate="print"/>
          <a:srcRect b="6836"/>
          <a:stretch>
            <a:fillRect/>
          </a:stretch>
        </p:blipFill>
        <p:spPr bwMode="auto">
          <a:xfrm>
            <a:off x="1828800" y="1219200"/>
            <a:ext cx="6908799" cy="5181600"/>
          </a:xfrm>
          <a:prstGeom prst="roundRect">
            <a:avLst>
              <a:gd name="adj" fmla="val 5016"/>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3" name="Rectangle 2"/>
          <p:cNvSpPr/>
          <p:nvPr/>
        </p:nvSpPr>
        <p:spPr>
          <a:xfrm>
            <a:off x="1417647" y="228600"/>
            <a:ext cx="6308715"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What is your choice ?</a:t>
            </a:r>
            <a:endParaRPr 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4" name="Rectangle 3"/>
          <p:cNvSpPr/>
          <p:nvPr/>
        </p:nvSpPr>
        <p:spPr>
          <a:xfrm>
            <a:off x="639076" y="4113074"/>
            <a:ext cx="4409990" cy="1754326"/>
          </a:xfrm>
          <a:prstGeom prst="rect">
            <a:avLst/>
          </a:prstGeom>
          <a:noFill/>
        </p:spPr>
        <p:txBody>
          <a:bodyPr wrap="none" lIns="91440" tIns="45720" rIns="91440" bIns="45720">
            <a:spAutoFit/>
          </a:bodyPr>
          <a:lstStyle/>
          <a:p>
            <a:r>
              <a:rPr lang="en-US" sz="3600" b="1" dirty="0" smtClean="0">
                <a:ln w="18415" cmpd="sng">
                  <a:solidFill>
                    <a:srgbClr val="FFFFFF"/>
                  </a:solidFill>
                  <a:prstDash val="solid"/>
                </a:ln>
                <a:effectLst>
                  <a:outerShdw blurRad="63500" dir="3600000" algn="tl" rotWithShape="0">
                    <a:srgbClr val="000000">
                      <a:alpha val="70000"/>
                    </a:srgbClr>
                  </a:outerShdw>
                </a:effectLst>
              </a:rPr>
              <a:t>Build a new house ?</a:t>
            </a:r>
          </a:p>
          <a:p>
            <a:r>
              <a:rPr lang="en-US" sz="3600" b="1" dirty="0" smtClean="0">
                <a:ln w="18415" cmpd="sng">
                  <a:solidFill>
                    <a:srgbClr val="FFFFFF"/>
                  </a:solidFill>
                  <a:prstDash val="solid"/>
                </a:ln>
                <a:effectLst>
                  <a:outerShdw blurRad="63500" dir="3600000" algn="tl" rotWithShape="0">
                    <a:srgbClr val="000000">
                      <a:alpha val="70000"/>
                    </a:srgbClr>
                  </a:outerShdw>
                </a:effectLst>
              </a:rPr>
              <a:t>Buy an empty house ?</a:t>
            </a:r>
          </a:p>
          <a:p>
            <a:r>
              <a:rPr lang="en-US" sz="3600" b="1" dirty="0" smtClean="0">
                <a:ln w="18415" cmpd="sng">
                  <a:solidFill>
                    <a:srgbClr val="FFFFFF"/>
                  </a:solidFill>
                  <a:prstDash val="solid"/>
                </a:ln>
                <a:effectLst>
                  <a:outerShdw blurRad="63500" dir="3600000" algn="tl" rotWithShape="0">
                    <a:srgbClr val="000000">
                      <a:alpha val="70000"/>
                    </a:srgbClr>
                  </a:outerShdw>
                </a:effectLst>
              </a:rPr>
              <a:t>Live in a hotel ?</a:t>
            </a:r>
            <a:endParaRPr lang="en-US" sz="3600" b="1" dirty="0">
              <a:ln w="18415" cmpd="sng">
                <a:solidFill>
                  <a:srgbClr val="FFFFFF"/>
                </a:solidFill>
                <a:prstDash val="solid"/>
              </a:ln>
              <a:effectLst>
                <a:outerShdw blurRad="63500" dir="3600000" algn="tl" rotWithShape="0">
                  <a:srgbClr val="000000">
                    <a:alpha val="70000"/>
                  </a:srgbClr>
                </a:outerShdw>
              </a:effectLst>
            </a:endParaRP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21406" y="228600"/>
            <a:ext cx="7501221"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Let’s build a new house !!</a:t>
            </a:r>
            <a:endParaRPr 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pic>
        <p:nvPicPr>
          <p:cNvPr id="3" name="Picture 2" descr="C:\Users\Andy\AppData\Local\Microsoft\Windows\Temporary Internet Files\Content.IE5\PQCBMZKS\MPj04393130000[1].jpg"/>
          <p:cNvPicPr>
            <a:picLocks noChangeAspect="1" noChangeArrowheads="1"/>
          </p:cNvPicPr>
          <p:nvPr/>
        </p:nvPicPr>
        <p:blipFill>
          <a:blip r:embed="rId2" cstate="print"/>
          <a:srcRect/>
          <a:stretch>
            <a:fillRect/>
          </a:stretch>
        </p:blipFill>
        <p:spPr bwMode="auto">
          <a:xfrm>
            <a:off x="3581400" y="2647950"/>
            <a:ext cx="5312664" cy="3984498"/>
          </a:xfrm>
          <a:prstGeom prst="roundRect">
            <a:avLst>
              <a:gd name="adj" fmla="val 4018"/>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4" name="Rectangle 3"/>
          <p:cNvSpPr/>
          <p:nvPr/>
        </p:nvSpPr>
        <p:spPr>
          <a:xfrm>
            <a:off x="762000" y="1371600"/>
            <a:ext cx="7696200" cy="1754326"/>
          </a:xfrm>
          <a:prstGeom prst="rect">
            <a:avLst/>
          </a:prstGeom>
          <a:noFill/>
        </p:spPr>
        <p:txBody>
          <a:bodyPr wrap="square" lIns="91440" tIns="45720" rIns="91440" bIns="45720">
            <a:spAutoFit/>
          </a:bodyPr>
          <a:lstStyle/>
          <a:p>
            <a:r>
              <a:rPr lang="en-US" sz="36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You can fully control everything your like your new house to have. But that is a hard work …</a:t>
            </a: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1" descr="C:\Users\Andy\AppData\Local\Microsoft\Windows\Temporary Internet Files\Content.IE5\T087QNPU\MPj04410350000[1].jpg"/>
          <p:cNvPicPr>
            <a:picLocks noChangeAspect="1" noChangeArrowheads="1"/>
          </p:cNvPicPr>
          <p:nvPr/>
        </p:nvPicPr>
        <p:blipFill>
          <a:blip r:embed="rId2" cstate="print"/>
          <a:srcRect b="16246"/>
          <a:stretch>
            <a:fillRect/>
          </a:stretch>
        </p:blipFill>
        <p:spPr bwMode="auto">
          <a:xfrm>
            <a:off x="1115568" y="1295400"/>
            <a:ext cx="6912864" cy="4343400"/>
          </a:xfrm>
          <a:prstGeom prst="roundRect">
            <a:avLst>
              <a:gd name="adj" fmla="val 5803"/>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3" name="Rectangle 2"/>
          <p:cNvSpPr/>
          <p:nvPr/>
        </p:nvSpPr>
        <p:spPr>
          <a:xfrm>
            <a:off x="426744" y="228600"/>
            <a:ext cx="8290539"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If you buy an empty house ?</a:t>
            </a:r>
            <a:endParaRPr 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4" name="Rectangle 3"/>
          <p:cNvSpPr/>
          <p:nvPr/>
        </p:nvSpPr>
        <p:spPr>
          <a:xfrm>
            <a:off x="1447800" y="4494074"/>
            <a:ext cx="6172200" cy="1754326"/>
          </a:xfrm>
          <a:prstGeom prst="rect">
            <a:avLst/>
          </a:prstGeom>
          <a:noFill/>
        </p:spPr>
        <p:txBody>
          <a:bodyPr wrap="square" lIns="91440" tIns="45720" rIns="91440" bIns="45720">
            <a:spAutoFit/>
          </a:bodyPr>
          <a:lstStyle/>
          <a:p>
            <a:r>
              <a:rPr lang="en-US" sz="3600" b="1" dirty="0" smtClean="0">
                <a:ln w="18415" cmpd="sng">
                  <a:solidFill>
                    <a:srgbClr val="FFFFFF"/>
                  </a:solidFill>
                  <a:prstDash val="solid"/>
                </a:ln>
                <a:effectLst>
                  <a:outerShdw blurRad="63500" dir="3600000" algn="tl" rotWithShape="0">
                    <a:srgbClr val="000000">
                      <a:alpha val="70000"/>
                    </a:srgbClr>
                  </a:outerShdw>
                </a:effectLst>
              </a:rPr>
              <a:t>You can customize some part of your house. But never change the original architecture.</a:t>
            </a:r>
            <a:endParaRPr lang="en-US" sz="3600" b="1" dirty="0">
              <a:ln w="18415" cmpd="sng">
                <a:solidFill>
                  <a:srgbClr val="FFFFFF"/>
                </a:solidFill>
                <a:prstDash val="solid"/>
              </a:ln>
              <a:effectLst>
                <a:outerShdw blurRad="63500" dir="3600000" algn="tl" rotWithShape="0">
                  <a:srgbClr val="000000">
                    <a:alpha val="70000"/>
                  </a:srgbClr>
                </a:outerShdw>
              </a:effectLst>
            </a:endParaRP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44591" y="228600"/>
            <a:ext cx="7854843"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How about live in a hotel ?</a:t>
            </a:r>
            <a:endParaRPr 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pic>
        <p:nvPicPr>
          <p:cNvPr id="3" name="Picture 2" descr="C:\Users\Andy\AppData\Local\Microsoft\Windows\Temporary Internet Files\Content.IE5\01OK34JN\MPj04424560000[1].jpg"/>
          <p:cNvPicPr>
            <a:picLocks noChangeAspect="1" noChangeArrowheads="1"/>
          </p:cNvPicPr>
          <p:nvPr/>
        </p:nvPicPr>
        <p:blipFill>
          <a:blip r:embed="rId2" cstate="print"/>
          <a:srcRect/>
          <a:stretch>
            <a:fillRect/>
          </a:stretch>
        </p:blipFill>
        <p:spPr bwMode="auto">
          <a:xfrm>
            <a:off x="1115568" y="2971800"/>
            <a:ext cx="6912864" cy="3631919"/>
          </a:xfrm>
          <a:prstGeom prst="roundRect">
            <a:avLst>
              <a:gd name="adj" fmla="val 547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4" name="Rectangle 3"/>
          <p:cNvSpPr/>
          <p:nvPr/>
        </p:nvSpPr>
        <p:spPr>
          <a:xfrm>
            <a:off x="762000" y="1219200"/>
            <a:ext cx="7696200" cy="2308324"/>
          </a:xfrm>
          <a:prstGeom prst="rect">
            <a:avLst/>
          </a:prstGeom>
          <a:noFill/>
        </p:spPr>
        <p:txBody>
          <a:bodyPr wrap="square" lIns="91440" tIns="45720" rIns="91440" bIns="45720">
            <a:spAutoFit/>
          </a:bodyPr>
          <a:lstStyle/>
          <a:p>
            <a:r>
              <a:rPr lang="en-US" sz="36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Live in a hotel will be a good idea if the only thing you care is enjoy your life!! There is nothing you can do with the house except living in it.</a:t>
            </a: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692052" y="2551837"/>
            <a:ext cx="5759910" cy="1754326"/>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cap="none" spc="0"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Let’s translate to</a:t>
            </a:r>
            <a:br>
              <a:rPr lang="en-US" sz="5400" b="1" cap="none" spc="0"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br>
            <a:r>
              <a:rPr lang="en-US" sz="5400" b="1" cap="none" spc="0"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Cloud Computing !!</a:t>
            </a:r>
            <a:endParaRPr 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Service Models Overview</a:t>
            </a:r>
            <a:endParaRPr lang="en-US" dirty="0"/>
          </a:p>
        </p:txBody>
      </p:sp>
      <p:sp>
        <p:nvSpPr>
          <p:cNvPr id="3" name="Content Placeholder 2"/>
          <p:cNvSpPr>
            <a:spLocks noGrp="1"/>
          </p:cNvSpPr>
          <p:nvPr>
            <p:ph idx="1"/>
          </p:nvPr>
        </p:nvSpPr>
        <p:spPr>
          <a:xfrm>
            <a:off x="457200" y="1600200"/>
            <a:ext cx="7924800" cy="4876800"/>
          </a:xfrm>
        </p:spPr>
        <p:txBody>
          <a:bodyPr>
            <a:normAutofit/>
          </a:bodyPr>
          <a:lstStyle/>
          <a:p>
            <a:r>
              <a:rPr lang="en-US" dirty="0" smtClean="0"/>
              <a:t>What if you want to have an IT department ?</a:t>
            </a:r>
          </a:p>
          <a:p>
            <a:pPr lvl="1"/>
            <a:r>
              <a:rPr lang="en-US" dirty="0" smtClean="0"/>
              <a:t>Similar to </a:t>
            </a:r>
            <a:r>
              <a:rPr lang="en-US" b="1" i="1" dirty="0" smtClean="0"/>
              <a:t>build a new house </a:t>
            </a:r>
            <a:r>
              <a:rPr lang="en-US" dirty="0" smtClean="0"/>
              <a:t>in previous analogy</a:t>
            </a:r>
          </a:p>
          <a:p>
            <a:pPr lvl="2"/>
            <a:r>
              <a:rPr lang="en-US" dirty="0" smtClean="0"/>
              <a:t>You can rent some virtualized infrastructure and build up your own IT system among those resources, which may be fully controlled.</a:t>
            </a:r>
          </a:p>
          <a:p>
            <a:pPr lvl="2"/>
            <a:r>
              <a:rPr lang="en-US" dirty="0" smtClean="0"/>
              <a:t>Technical speaking, use the </a:t>
            </a:r>
            <a:r>
              <a:rPr lang="en-US" b="1" i="1" dirty="0" smtClean="0"/>
              <a:t>Infrastructure as a Service (</a:t>
            </a:r>
            <a:r>
              <a:rPr lang="en-US" b="1" i="1" dirty="0" err="1" smtClean="0"/>
              <a:t>IaaS</a:t>
            </a:r>
            <a:r>
              <a:rPr lang="en-US" b="1" i="1" dirty="0" smtClean="0"/>
              <a:t>)</a:t>
            </a:r>
            <a:r>
              <a:rPr lang="en-US" dirty="0" smtClean="0"/>
              <a:t> solution.</a:t>
            </a:r>
          </a:p>
          <a:p>
            <a:pPr lvl="1"/>
            <a:r>
              <a:rPr lang="en-US" dirty="0" smtClean="0"/>
              <a:t>Similar to </a:t>
            </a:r>
            <a:r>
              <a:rPr lang="en-US" b="1" i="1" dirty="0" smtClean="0"/>
              <a:t>buy an empty house </a:t>
            </a:r>
            <a:r>
              <a:rPr lang="en-US" dirty="0" smtClean="0"/>
              <a:t>in previous analogy</a:t>
            </a:r>
          </a:p>
          <a:p>
            <a:pPr lvl="2"/>
            <a:r>
              <a:rPr lang="en-US" dirty="0" smtClean="0"/>
              <a:t>You can directly develop your IT system through one cloud platform, and do not care about any lower level resource management.</a:t>
            </a:r>
          </a:p>
          <a:p>
            <a:pPr lvl="2"/>
            <a:r>
              <a:rPr lang="en-US" dirty="0" smtClean="0"/>
              <a:t>Technical speaking, use the </a:t>
            </a:r>
            <a:r>
              <a:rPr lang="en-US" b="1" i="1" dirty="0" smtClean="0"/>
              <a:t>Platform as a Service (</a:t>
            </a:r>
            <a:r>
              <a:rPr lang="en-US" b="1" i="1" dirty="0" err="1" smtClean="0"/>
              <a:t>PaaS</a:t>
            </a:r>
            <a:r>
              <a:rPr lang="en-US" b="1" i="1" dirty="0" smtClean="0"/>
              <a:t>)</a:t>
            </a:r>
            <a:r>
              <a:rPr lang="en-US" dirty="0" smtClean="0"/>
              <a:t> solution.</a:t>
            </a:r>
          </a:p>
          <a:p>
            <a:pPr lvl="1"/>
            <a:r>
              <a:rPr lang="en-US" dirty="0" smtClean="0"/>
              <a:t>Similar to </a:t>
            </a:r>
            <a:r>
              <a:rPr lang="en-US" b="1" i="1" dirty="0" smtClean="0"/>
              <a:t>live in a hotel </a:t>
            </a:r>
            <a:r>
              <a:rPr lang="en-US" dirty="0" smtClean="0"/>
              <a:t>in previous analogy</a:t>
            </a:r>
          </a:p>
          <a:p>
            <a:pPr lvl="2"/>
            <a:r>
              <a:rPr lang="en-US" dirty="0" smtClean="0"/>
              <a:t>You can directly use some existed IT system solutions, which were provided by some cloud application service provider, without knowing any detail technique about how these service was achieved.</a:t>
            </a:r>
          </a:p>
          <a:p>
            <a:pPr lvl="2"/>
            <a:r>
              <a:rPr lang="en-US" dirty="0" smtClean="0"/>
              <a:t>Technical speaking, use the </a:t>
            </a:r>
            <a:r>
              <a:rPr lang="en-US" b="1" i="1" dirty="0" smtClean="0"/>
              <a:t>Software as a Service (</a:t>
            </a:r>
            <a:r>
              <a:rPr lang="en-US" b="1" i="1" dirty="0" err="1" smtClean="0"/>
              <a:t>SaaS</a:t>
            </a:r>
            <a:r>
              <a:rPr lang="en-US" b="1" i="1" dirty="0" smtClean="0"/>
              <a:t>)</a:t>
            </a:r>
            <a:r>
              <a:rPr lang="en-US" dirty="0" smtClean="0"/>
              <a:t> solution.</a:t>
            </a:r>
            <a:endParaRPr lang="en-US" dirty="0"/>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cstate="print"/>
          <a:srcRect/>
          <a:stretch>
            <a:fillRect/>
          </a:stretch>
        </p:blipFill>
        <p:spPr bwMode="auto">
          <a:xfrm>
            <a:off x="298450" y="1371600"/>
            <a:ext cx="8547100" cy="5383213"/>
          </a:xfrm>
          <a:prstGeom prst="rect">
            <a:avLst/>
          </a:prstGeom>
          <a:noFill/>
          <a:ln w="9525">
            <a:noFill/>
            <a:miter lim="800000"/>
            <a:headEnd/>
            <a:tailEnd/>
          </a:ln>
          <a:effectLst/>
        </p:spPr>
      </p:pic>
      <p:sp>
        <p:nvSpPr>
          <p:cNvPr id="2" name="Title 1"/>
          <p:cNvSpPr>
            <a:spLocks noGrp="1"/>
          </p:cNvSpPr>
          <p:nvPr>
            <p:ph type="title"/>
          </p:nvPr>
        </p:nvSpPr>
        <p:spPr/>
        <p:txBody>
          <a:bodyPr/>
          <a:lstStyle/>
          <a:p>
            <a:r>
              <a:rPr lang="en-US" dirty="0" smtClean="0"/>
              <a:t>Service Model Overview</a:t>
            </a:r>
            <a:endParaRPr lang="en-US"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685800"/>
            <a:ext cx="7772400" cy="5083175"/>
          </a:xfrm>
        </p:spPr>
        <p:txBody>
          <a:bodyPr>
            <a:normAutofit fontScale="90000"/>
          </a:bodyPr>
          <a:lstStyle/>
          <a:p>
            <a:pPr>
              <a:lnSpc>
                <a:spcPct val="150000"/>
              </a:lnSpc>
            </a:pPr>
            <a:r>
              <a:rPr lang="en-US" sz="2800" dirty="0" smtClean="0">
                <a:solidFill>
                  <a:srgbClr val="FF0000"/>
                </a:solidFill>
              </a:rPr>
              <a:t>What is cloud computing…..</a:t>
            </a:r>
            <a:r>
              <a:rPr lang="en-US" sz="2000" dirty="0" smtClean="0"/>
              <a:t/>
            </a:r>
            <a:br>
              <a:rPr lang="en-US" sz="2000" dirty="0" smtClean="0"/>
            </a:br>
            <a:r>
              <a:rPr lang="en-US" sz="2400" dirty="0"/>
              <a:t>C</a:t>
            </a:r>
            <a:r>
              <a:rPr lang="en-US" sz="2400" dirty="0" smtClean="0"/>
              <a:t>loud </a:t>
            </a:r>
            <a:r>
              <a:rPr lang="en-US" sz="2400" dirty="0"/>
              <a:t>computing is the delivery of computing services—servers, storage, databases, networking, </a:t>
            </a:r>
            <a:r>
              <a:rPr lang="en-US" sz="2400" dirty="0" smtClean="0"/>
              <a:t>software and </a:t>
            </a:r>
            <a:r>
              <a:rPr lang="en-US" sz="2400" dirty="0"/>
              <a:t>more—over the Internet (“the cloud”). Companies offering these computing services are called cloud providers and typically charge for cloud computing services based on usage, similar to how you are billed for water or electricity at home</a:t>
            </a:r>
            <a:r>
              <a:rPr lang="en-US" sz="2000" dirty="0"/>
              <a:t>.</a:t>
            </a:r>
          </a:p>
        </p:txBody>
      </p:sp>
    </p:spTree>
    <p:extLst>
      <p:ext uri="{BB962C8B-B14F-4D97-AF65-F5344CB8AC3E}">
        <p14:creationId xmlns:p14="http://schemas.microsoft.com/office/powerpoint/2010/main" val="107457614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Continued…..</a:t>
            </a:r>
            <a:endParaRPr lang="en-US" dirty="0"/>
          </a:p>
        </p:txBody>
      </p:sp>
      <p:sp>
        <p:nvSpPr>
          <p:cNvPr id="3" name="Content Placeholder 2"/>
          <p:cNvSpPr>
            <a:spLocks noGrp="1"/>
          </p:cNvSpPr>
          <p:nvPr>
            <p:ph idx="1"/>
          </p:nvPr>
        </p:nvSpPr>
        <p:spPr/>
        <p:txBody>
          <a:bodyPr/>
          <a:lstStyle/>
          <a:p>
            <a:r>
              <a:rPr lang="en-US" dirty="0"/>
              <a:t>Infrastructure as a Service (</a:t>
            </a:r>
            <a:r>
              <a:rPr lang="en-US" dirty="0" err="1"/>
              <a:t>IaaS</a:t>
            </a:r>
            <a:r>
              <a:rPr lang="en-US" dirty="0"/>
              <a:t>): hardware is provided by an external provider and managed for </a:t>
            </a:r>
            <a:r>
              <a:rPr lang="en-US" dirty="0" smtClean="0"/>
              <a:t>the customers</a:t>
            </a:r>
            <a:endParaRPr lang="en-US" dirty="0"/>
          </a:p>
          <a:p>
            <a:endParaRPr lang="en-US" dirty="0"/>
          </a:p>
          <a:p>
            <a:r>
              <a:rPr lang="en-US" dirty="0"/>
              <a:t>Platform as a Service (</a:t>
            </a:r>
            <a:r>
              <a:rPr lang="en-US" dirty="0" err="1"/>
              <a:t>PaaS</a:t>
            </a:r>
            <a:r>
              <a:rPr lang="en-US" dirty="0"/>
              <a:t>): in addition to hardware, your operating system layer is managed </a:t>
            </a:r>
            <a:r>
              <a:rPr lang="en-US" dirty="0" smtClean="0"/>
              <a:t>…..</a:t>
            </a:r>
            <a:endParaRPr lang="en-US" dirty="0"/>
          </a:p>
          <a:p>
            <a:endParaRPr lang="en-US" dirty="0"/>
          </a:p>
          <a:p>
            <a:r>
              <a:rPr lang="en-US" dirty="0"/>
              <a:t>Software as a Service (</a:t>
            </a:r>
            <a:r>
              <a:rPr lang="en-US" dirty="0" err="1"/>
              <a:t>SaaS</a:t>
            </a:r>
            <a:r>
              <a:rPr lang="en-US" dirty="0"/>
              <a:t>): further to the above, an application layer is provided and managed for you</a:t>
            </a:r>
          </a:p>
        </p:txBody>
      </p:sp>
    </p:spTree>
    <p:extLst>
      <p:ext uri="{BB962C8B-B14F-4D97-AF65-F5344CB8AC3E}">
        <p14:creationId xmlns:p14="http://schemas.microsoft.com/office/powerpoint/2010/main" val="260785316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457200" y="1600200"/>
            <a:ext cx="8229600" cy="4572000"/>
          </a:xfrm>
          <a:prstGeom prst="rect">
            <a:avLst/>
          </a:prstGeom>
        </p:spPr>
      </p:pic>
    </p:spTree>
    <p:extLst>
      <p:ext uri="{BB962C8B-B14F-4D97-AF65-F5344CB8AC3E}">
        <p14:creationId xmlns:p14="http://schemas.microsoft.com/office/powerpoint/2010/main" val="3330690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Service Models</a:t>
            </a:r>
            <a:endParaRPr lang="en-US" dirty="0"/>
          </a:p>
        </p:txBody>
      </p:sp>
      <p:sp>
        <p:nvSpPr>
          <p:cNvPr id="3" name="Text Placeholder 2"/>
          <p:cNvSpPr>
            <a:spLocks noGrp="1"/>
          </p:cNvSpPr>
          <p:nvPr>
            <p:ph type="body" idx="1"/>
          </p:nvPr>
        </p:nvSpPr>
        <p:spPr/>
        <p:txBody>
          <a:bodyPr/>
          <a:lstStyle/>
          <a:p>
            <a:r>
              <a:rPr lang="en-US" dirty="0" smtClean="0">
                <a:solidFill>
                  <a:srgbClr val="C00000"/>
                </a:solidFill>
              </a:rPr>
              <a:t>Infrastructure as a Service</a:t>
            </a:r>
          </a:p>
          <a:p>
            <a:r>
              <a:rPr lang="en-US" dirty="0" smtClean="0"/>
              <a:t>Platform as a Service</a:t>
            </a:r>
          </a:p>
          <a:p>
            <a:r>
              <a:rPr lang="en-US" dirty="0" smtClean="0"/>
              <a:t>Software as a Service</a:t>
            </a:r>
            <a:endParaRPr lang="en-US" dirty="0"/>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52400"/>
            <a:ext cx="8229600" cy="868362"/>
          </a:xfrm>
        </p:spPr>
        <p:txBody>
          <a:bodyPr/>
          <a:lstStyle/>
          <a:p>
            <a:r>
              <a:rPr lang="en-US" dirty="0" smtClean="0"/>
              <a:t>Infrastructure  as a Service</a:t>
            </a:r>
            <a:endParaRPr lang="en-US" dirty="0"/>
          </a:p>
        </p:txBody>
      </p:sp>
      <p:sp>
        <p:nvSpPr>
          <p:cNvPr id="3" name="Content Placeholder 2"/>
          <p:cNvSpPr>
            <a:spLocks noGrp="1"/>
          </p:cNvSpPr>
          <p:nvPr>
            <p:ph idx="1"/>
          </p:nvPr>
        </p:nvSpPr>
        <p:spPr>
          <a:xfrm>
            <a:off x="381000" y="762000"/>
            <a:ext cx="8229600" cy="6096000"/>
          </a:xfrm>
        </p:spPr>
        <p:txBody>
          <a:bodyPr>
            <a:noAutofit/>
          </a:bodyPr>
          <a:lstStyle/>
          <a:p>
            <a:r>
              <a:rPr lang="en-US" dirty="0" smtClean="0"/>
              <a:t>Infrastructure as a Service – </a:t>
            </a:r>
            <a:r>
              <a:rPr lang="en-US" dirty="0" err="1" smtClean="0"/>
              <a:t>IaaS</a:t>
            </a:r>
            <a:endParaRPr lang="en-US" dirty="0" smtClean="0"/>
          </a:p>
          <a:p>
            <a:pPr lvl="1" algn="just">
              <a:lnSpc>
                <a:spcPct val="150000"/>
              </a:lnSpc>
            </a:pPr>
            <a:r>
              <a:rPr lang="en-US" dirty="0" smtClean="0"/>
              <a:t>The capability provided to the consumer is to provision </a:t>
            </a:r>
            <a:r>
              <a:rPr lang="en-US" dirty="0" smtClean="0">
                <a:solidFill>
                  <a:srgbClr val="FF0000"/>
                </a:solidFill>
              </a:rPr>
              <a:t>processing</a:t>
            </a:r>
            <a:r>
              <a:rPr lang="en-US" dirty="0" smtClean="0"/>
              <a:t>, </a:t>
            </a:r>
            <a:r>
              <a:rPr lang="en-US" dirty="0" smtClean="0">
                <a:solidFill>
                  <a:srgbClr val="FF0000"/>
                </a:solidFill>
              </a:rPr>
              <a:t>storage, networks, and other fundamental computing resources </a:t>
            </a:r>
            <a:r>
              <a:rPr lang="en-US" dirty="0" smtClean="0"/>
              <a:t>where the consumer is able to deploy and run arbitrary software, which can include operating systems and applications.</a:t>
            </a:r>
          </a:p>
          <a:p>
            <a:pPr lvl="1" algn="just">
              <a:lnSpc>
                <a:spcPct val="150000"/>
              </a:lnSpc>
            </a:pPr>
            <a:r>
              <a:rPr lang="en-US" dirty="0" smtClean="0"/>
              <a:t>The consumer </a:t>
            </a:r>
            <a:r>
              <a:rPr lang="en-US" dirty="0" smtClean="0">
                <a:solidFill>
                  <a:srgbClr val="FF0000"/>
                </a:solidFill>
              </a:rPr>
              <a:t>does not manage or control the underlying cloud infrastructure </a:t>
            </a:r>
            <a:r>
              <a:rPr lang="en-US" dirty="0" smtClean="0"/>
              <a:t>but has </a:t>
            </a:r>
            <a:r>
              <a:rPr lang="en-US" dirty="0" smtClean="0">
                <a:solidFill>
                  <a:srgbClr val="FF0000"/>
                </a:solidFill>
              </a:rPr>
              <a:t>control over operating systems and  deployed applications</a:t>
            </a:r>
            <a:r>
              <a:rPr lang="en-US" dirty="0" smtClean="0"/>
              <a:t>, and possibly limited control of </a:t>
            </a:r>
            <a:r>
              <a:rPr lang="en-US" dirty="0" smtClean="0">
                <a:solidFill>
                  <a:srgbClr val="FF0000"/>
                </a:solidFill>
              </a:rPr>
              <a:t>networking components </a:t>
            </a:r>
            <a:r>
              <a:rPr lang="en-US" dirty="0" smtClean="0"/>
              <a:t>.</a:t>
            </a:r>
          </a:p>
          <a:p>
            <a:pPr lvl="1" algn="just">
              <a:lnSpc>
                <a:spcPct val="150000"/>
              </a:lnSpc>
            </a:pPr>
            <a:r>
              <a:rPr lang="en-US" dirty="0">
                <a:solidFill>
                  <a:schemeClr val="tx1"/>
                </a:solidFill>
              </a:rPr>
              <a:t>The </a:t>
            </a:r>
            <a:r>
              <a:rPr lang="en-US" dirty="0">
                <a:solidFill>
                  <a:schemeClr val="tx1"/>
                </a:solidFill>
                <a:hlinkClick r:id="rId3"/>
              </a:rPr>
              <a:t>cloud computing service provider</a:t>
            </a:r>
            <a:r>
              <a:rPr lang="en-US" dirty="0">
                <a:solidFill>
                  <a:schemeClr val="tx1"/>
                </a:solidFill>
              </a:rPr>
              <a:t> manages the infrastructure, </a:t>
            </a:r>
            <a:r>
              <a:rPr lang="en-US" dirty="0" smtClean="0">
                <a:solidFill>
                  <a:schemeClr val="tx1"/>
                </a:solidFill>
              </a:rPr>
              <a:t>- customer - install</a:t>
            </a:r>
            <a:r>
              <a:rPr lang="en-US" dirty="0">
                <a:solidFill>
                  <a:schemeClr val="tx1"/>
                </a:solidFill>
              </a:rPr>
              <a:t>, configure and manage your own </a:t>
            </a:r>
            <a:r>
              <a:rPr lang="en-US" dirty="0" smtClean="0">
                <a:solidFill>
                  <a:schemeClr val="tx1"/>
                </a:solidFill>
              </a:rPr>
              <a:t>software like —operating </a:t>
            </a:r>
            <a:r>
              <a:rPr lang="en-US" dirty="0">
                <a:solidFill>
                  <a:schemeClr val="tx1"/>
                </a:solidFill>
              </a:rPr>
              <a:t>systems, middleware and applications</a:t>
            </a:r>
            <a:endParaRPr lang="en-US" dirty="0" smtClean="0"/>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762000"/>
            <a:ext cx="8229600" cy="5364163"/>
          </a:xfrm>
        </p:spPr>
        <p:txBody>
          <a:bodyPr>
            <a:normAutofit lnSpcReduction="10000"/>
          </a:bodyPr>
          <a:lstStyle/>
          <a:p>
            <a:pPr marL="0" indent="0">
              <a:buNone/>
            </a:pPr>
            <a:r>
              <a:rPr lang="en-US" dirty="0"/>
              <a:t>Examples :</a:t>
            </a:r>
          </a:p>
          <a:p>
            <a:pPr algn="just">
              <a:lnSpc>
                <a:spcPct val="150000"/>
              </a:lnSpc>
            </a:pPr>
            <a:r>
              <a:rPr lang="en-US" dirty="0"/>
              <a:t>Amazon EC2 - Amazon Elastic Compute Cloud (EC2) - allowing users to rent virtual computers on which to run their own computer applications.</a:t>
            </a:r>
          </a:p>
          <a:p>
            <a:pPr algn="just">
              <a:lnSpc>
                <a:spcPct val="150000"/>
              </a:lnSpc>
            </a:pPr>
            <a:r>
              <a:rPr lang="en-US" dirty="0" err="1"/>
              <a:t>OpenNebula</a:t>
            </a:r>
            <a:r>
              <a:rPr lang="en-US" dirty="0"/>
              <a:t> - </a:t>
            </a:r>
            <a:r>
              <a:rPr lang="en-US" dirty="0" err="1"/>
              <a:t>OpenNebula</a:t>
            </a:r>
            <a:r>
              <a:rPr lang="en-US" dirty="0"/>
              <a:t> is a cloud computing platform for managing heterogeneous distributed data center infrastructures</a:t>
            </a:r>
          </a:p>
          <a:p>
            <a:pPr algn="just">
              <a:lnSpc>
                <a:spcPct val="150000"/>
              </a:lnSpc>
            </a:pPr>
            <a:r>
              <a:rPr lang="en-US" dirty="0"/>
              <a:t> Amazon Web Services (AWS) and Google Cloud Platform (GCP) are examples of independent </a:t>
            </a:r>
            <a:r>
              <a:rPr lang="en-US" dirty="0" err="1"/>
              <a:t>IaaS</a:t>
            </a:r>
            <a:r>
              <a:rPr lang="en-US" dirty="0"/>
              <a:t> providers</a:t>
            </a:r>
          </a:p>
          <a:p>
            <a:pPr algn="just"/>
            <a:endParaRPr lang="en-US" dirty="0"/>
          </a:p>
        </p:txBody>
      </p:sp>
    </p:spTree>
    <p:extLst>
      <p:ext uri="{BB962C8B-B14F-4D97-AF65-F5344CB8AC3E}">
        <p14:creationId xmlns:p14="http://schemas.microsoft.com/office/powerpoint/2010/main" val="92576059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p:cNvPicPr>
            <a:picLocks noChangeAspect="1" noChangeArrowheads="1"/>
          </p:cNvPicPr>
          <p:nvPr/>
        </p:nvPicPr>
        <p:blipFill>
          <a:blip r:embed="rId2" cstate="print"/>
          <a:srcRect/>
          <a:stretch>
            <a:fillRect/>
          </a:stretch>
        </p:blipFill>
        <p:spPr bwMode="auto">
          <a:xfrm>
            <a:off x="990600" y="2133600"/>
            <a:ext cx="7315200" cy="4595517"/>
          </a:xfrm>
          <a:prstGeom prst="rect">
            <a:avLst/>
          </a:prstGeom>
          <a:noFill/>
          <a:ln w="9525">
            <a:noFill/>
            <a:miter lim="800000"/>
            <a:headEnd/>
            <a:tailEnd/>
          </a:ln>
          <a:effectLst/>
        </p:spPr>
      </p:pic>
      <p:sp>
        <p:nvSpPr>
          <p:cNvPr id="2" name="Title 1"/>
          <p:cNvSpPr>
            <a:spLocks noGrp="1"/>
          </p:cNvSpPr>
          <p:nvPr>
            <p:ph type="title"/>
          </p:nvPr>
        </p:nvSpPr>
        <p:spPr/>
        <p:txBody>
          <a:bodyPr/>
          <a:lstStyle/>
          <a:p>
            <a:r>
              <a:rPr lang="en-US" dirty="0" smtClean="0"/>
              <a:t>Infrastructure as a Service</a:t>
            </a:r>
            <a:endParaRPr lang="en-US" dirty="0"/>
          </a:p>
        </p:txBody>
      </p:sp>
      <p:sp>
        <p:nvSpPr>
          <p:cNvPr id="25" name="Content Placeholder 2"/>
          <p:cNvSpPr>
            <a:spLocks noGrp="1"/>
          </p:cNvSpPr>
          <p:nvPr>
            <p:ph idx="1"/>
          </p:nvPr>
        </p:nvSpPr>
        <p:spPr>
          <a:xfrm>
            <a:off x="457200" y="1600201"/>
            <a:ext cx="8229600" cy="533399"/>
          </a:xfrm>
        </p:spPr>
        <p:txBody>
          <a:bodyPr/>
          <a:lstStyle/>
          <a:p>
            <a:r>
              <a:rPr lang="en-US" dirty="0" smtClean="0"/>
              <a:t>System architecture :</a:t>
            </a:r>
            <a:endParaRPr lang="en-US" dirty="0"/>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Infrastructure as a Service</a:t>
            </a:r>
            <a:endParaRPr lang="en-US" dirty="0"/>
          </a:p>
        </p:txBody>
      </p:sp>
      <p:sp>
        <p:nvSpPr>
          <p:cNvPr id="3" name="Content Placeholder 2"/>
          <p:cNvSpPr>
            <a:spLocks noGrp="1"/>
          </p:cNvSpPr>
          <p:nvPr>
            <p:ph idx="1"/>
          </p:nvPr>
        </p:nvSpPr>
        <p:spPr>
          <a:xfrm>
            <a:off x="457200" y="1341437"/>
            <a:ext cx="8229600" cy="2163763"/>
          </a:xfrm>
        </p:spPr>
        <p:txBody>
          <a:bodyPr/>
          <a:lstStyle/>
          <a:p>
            <a:r>
              <a:rPr lang="en-US" dirty="0" smtClean="0"/>
              <a:t>Enabling technique - </a:t>
            </a:r>
            <a:r>
              <a:rPr lang="en-US" b="1" i="1" dirty="0" smtClean="0"/>
              <a:t>Virtualization</a:t>
            </a:r>
          </a:p>
          <a:p>
            <a:pPr lvl="1"/>
            <a:r>
              <a:rPr lang="en-US" dirty="0" smtClean="0"/>
              <a:t>Virtualization is an abstraction of logical resources away from underlying physical resources.</a:t>
            </a:r>
          </a:p>
          <a:p>
            <a:pPr lvl="2"/>
            <a:r>
              <a:rPr lang="en-US" dirty="0" smtClean="0"/>
              <a:t>Virtualization technique shift OS onto hypervisor.</a:t>
            </a:r>
          </a:p>
          <a:p>
            <a:pPr lvl="2"/>
            <a:r>
              <a:rPr lang="en-US" dirty="0" smtClean="0"/>
              <a:t>Multiple OS share the physical hardware and provide different services.</a:t>
            </a:r>
          </a:p>
          <a:p>
            <a:pPr lvl="2"/>
            <a:r>
              <a:rPr lang="en-US" dirty="0" smtClean="0"/>
              <a:t>Improve utilization, availability, security and convenience.</a:t>
            </a:r>
          </a:p>
        </p:txBody>
      </p:sp>
      <p:pic>
        <p:nvPicPr>
          <p:cNvPr id="4" name="Picture 2"/>
          <p:cNvPicPr>
            <a:picLocks noChangeAspect="1" noChangeArrowheads="1"/>
          </p:cNvPicPr>
          <p:nvPr/>
        </p:nvPicPr>
        <p:blipFill>
          <a:blip r:embed="rId3" cstate="print"/>
          <a:srcRect/>
          <a:stretch>
            <a:fillRect/>
          </a:stretch>
        </p:blipFill>
        <p:spPr bwMode="auto">
          <a:xfrm>
            <a:off x="4495800" y="4127500"/>
            <a:ext cx="3276600" cy="2578100"/>
          </a:xfrm>
          <a:prstGeom prst="rect">
            <a:avLst/>
          </a:prstGeom>
          <a:noFill/>
          <a:ln w="9525">
            <a:noFill/>
            <a:miter lim="800000"/>
            <a:headEnd/>
            <a:tailEnd/>
          </a:ln>
          <a:effectLst/>
        </p:spPr>
      </p:pic>
      <p:pic>
        <p:nvPicPr>
          <p:cNvPr id="5" name="Picture 3"/>
          <p:cNvPicPr>
            <a:picLocks noChangeAspect="1" noChangeArrowheads="1"/>
          </p:cNvPicPr>
          <p:nvPr/>
        </p:nvPicPr>
        <p:blipFill>
          <a:blip r:embed="rId4" cstate="print"/>
          <a:srcRect/>
          <a:stretch>
            <a:fillRect/>
          </a:stretch>
        </p:blipFill>
        <p:spPr bwMode="auto">
          <a:xfrm>
            <a:off x="1143000" y="3703637"/>
            <a:ext cx="2620963" cy="2036763"/>
          </a:xfrm>
          <a:prstGeom prst="rect">
            <a:avLst/>
          </a:prstGeom>
          <a:noFill/>
          <a:ln w="9525">
            <a:noFill/>
            <a:miter lim="800000"/>
            <a:headEnd/>
            <a:tailEnd/>
          </a:ln>
          <a:effectLst/>
        </p:spPr>
      </p:pic>
      <p:sp>
        <p:nvSpPr>
          <p:cNvPr id="6" name="Rounded Rectangle 5"/>
          <p:cNvSpPr/>
          <p:nvPr/>
        </p:nvSpPr>
        <p:spPr bwMode="auto">
          <a:xfrm>
            <a:off x="4464570" y="3733800"/>
            <a:ext cx="1066800" cy="1434920"/>
          </a:xfrm>
          <a:prstGeom prst="roundRect">
            <a:avLst>
              <a:gd name="adj" fmla="val 10166"/>
            </a:avLst>
          </a:prstGeom>
          <a:solidFill>
            <a:schemeClr val="lt1">
              <a:alpha val="0"/>
            </a:schemeClr>
          </a:solidFill>
          <a:ln w="3810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smtClean="0">
                <a:ln>
                  <a:noFill/>
                </a:ln>
                <a:solidFill>
                  <a:srgbClr val="C00000"/>
                </a:solidFill>
                <a:effectLst/>
                <a:latin typeface="Cambria" pitchFamily="18" charset="0"/>
              </a:rPr>
              <a:t>VM1</a:t>
            </a:r>
          </a:p>
        </p:txBody>
      </p:sp>
      <p:sp>
        <p:nvSpPr>
          <p:cNvPr id="7" name="Rounded Rectangle 6"/>
          <p:cNvSpPr/>
          <p:nvPr/>
        </p:nvSpPr>
        <p:spPr bwMode="auto">
          <a:xfrm>
            <a:off x="5588358" y="3733800"/>
            <a:ext cx="1066800" cy="1434920"/>
          </a:xfrm>
          <a:prstGeom prst="roundRect">
            <a:avLst>
              <a:gd name="adj" fmla="val 10166"/>
            </a:avLst>
          </a:prstGeom>
          <a:solidFill>
            <a:schemeClr val="lt1">
              <a:alpha val="0"/>
            </a:schemeClr>
          </a:solidFill>
          <a:ln w="3810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1440" tIns="45720" rIns="91440" bIns="45720" numCol="1" rtlCol="0" anchor="t" anchorCtr="0" compatLnSpc="1">
            <a:prstTxWarp prst="textNoShape">
              <a:avLst/>
            </a:prstTxWarp>
          </a:bodyPr>
          <a:lstStyle/>
          <a:p>
            <a:pPr algn="ctr" eaLnBrk="0" fontAlgn="base" hangingPunct="0">
              <a:spcBef>
                <a:spcPct val="0"/>
              </a:spcBef>
              <a:spcAft>
                <a:spcPct val="0"/>
              </a:spcAft>
            </a:pPr>
            <a:r>
              <a:rPr lang="en-US" b="1" dirty="0" smtClean="0">
                <a:solidFill>
                  <a:srgbClr val="C00000"/>
                </a:solidFill>
                <a:latin typeface="Cambria" pitchFamily="18" charset="0"/>
              </a:rPr>
              <a:t>VM2</a:t>
            </a:r>
          </a:p>
        </p:txBody>
      </p:sp>
      <p:sp>
        <p:nvSpPr>
          <p:cNvPr id="8" name="Rounded Rectangle 7"/>
          <p:cNvSpPr/>
          <p:nvPr/>
        </p:nvSpPr>
        <p:spPr bwMode="auto">
          <a:xfrm>
            <a:off x="6692721" y="3733800"/>
            <a:ext cx="1066800" cy="1434920"/>
          </a:xfrm>
          <a:prstGeom prst="roundRect">
            <a:avLst>
              <a:gd name="adj" fmla="val 10166"/>
            </a:avLst>
          </a:prstGeom>
          <a:solidFill>
            <a:schemeClr val="lt1">
              <a:alpha val="0"/>
            </a:schemeClr>
          </a:solidFill>
          <a:ln w="3810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1440" tIns="45720" rIns="91440" bIns="45720" numCol="1" rtlCol="0" anchor="t" anchorCtr="0" compatLnSpc="1">
            <a:prstTxWarp prst="textNoShape">
              <a:avLst/>
            </a:prstTxWarp>
          </a:bodyPr>
          <a:lstStyle/>
          <a:p>
            <a:pPr algn="ctr" eaLnBrk="0" fontAlgn="base" hangingPunct="0">
              <a:spcBef>
                <a:spcPct val="0"/>
              </a:spcBef>
              <a:spcAft>
                <a:spcPct val="0"/>
              </a:spcAft>
            </a:pPr>
            <a:r>
              <a:rPr lang="en-US" b="1" dirty="0" smtClean="0">
                <a:solidFill>
                  <a:srgbClr val="C00000"/>
                </a:solidFill>
                <a:latin typeface="Cambria" pitchFamily="18" charset="0"/>
              </a:rPr>
              <a:t>VM3</a:t>
            </a:r>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Infrastructure as a Service</a:t>
            </a:r>
            <a:endParaRPr lang="en-US" dirty="0"/>
          </a:p>
        </p:txBody>
      </p:sp>
      <p:sp>
        <p:nvSpPr>
          <p:cNvPr id="3" name="Content Placeholder 2"/>
          <p:cNvSpPr>
            <a:spLocks noGrp="1"/>
          </p:cNvSpPr>
          <p:nvPr>
            <p:ph idx="1"/>
          </p:nvPr>
        </p:nvSpPr>
        <p:spPr>
          <a:xfrm>
            <a:off x="457200" y="1659147"/>
            <a:ext cx="8229600" cy="5181600"/>
          </a:xfrm>
        </p:spPr>
        <p:txBody>
          <a:bodyPr>
            <a:normAutofit fontScale="92500" lnSpcReduction="10000"/>
          </a:bodyPr>
          <a:lstStyle/>
          <a:p>
            <a:pPr algn="just"/>
            <a:r>
              <a:rPr lang="en-US" b="1" dirty="0">
                <a:solidFill>
                  <a:schemeClr val="tx1"/>
                </a:solidFill>
              </a:rPr>
              <a:t>Website hosting.</a:t>
            </a:r>
            <a:r>
              <a:rPr lang="en-US" dirty="0">
                <a:solidFill>
                  <a:schemeClr val="tx1"/>
                </a:solidFill>
              </a:rPr>
              <a:t> Running websites using </a:t>
            </a:r>
            <a:r>
              <a:rPr lang="en-US" dirty="0" err="1">
                <a:solidFill>
                  <a:schemeClr val="tx1"/>
                </a:solidFill>
              </a:rPr>
              <a:t>IaaS</a:t>
            </a:r>
            <a:r>
              <a:rPr lang="en-US" dirty="0">
                <a:solidFill>
                  <a:schemeClr val="tx1"/>
                </a:solidFill>
              </a:rPr>
              <a:t> can be less expensive than traditional web hosting</a:t>
            </a:r>
            <a:r>
              <a:rPr lang="en-US" dirty="0" smtClean="0">
                <a:solidFill>
                  <a:schemeClr val="tx1"/>
                </a:solidFill>
              </a:rPr>
              <a:t>.</a:t>
            </a:r>
          </a:p>
          <a:p>
            <a:pPr algn="just"/>
            <a:r>
              <a:rPr lang="en-US" b="1" dirty="0">
                <a:solidFill>
                  <a:schemeClr val="tx1"/>
                </a:solidFill>
              </a:rPr>
              <a:t>Storage, backup and </a:t>
            </a:r>
            <a:r>
              <a:rPr lang="en-US" b="1" dirty="0" smtClean="0">
                <a:solidFill>
                  <a:schemeClr val="tx1"/>
                </a:solidFill>
              </a:rPr>
              <a:t>recovery-</a:t>
            </a:r>
            <a:r>
              <a:rPr lang="en-US" dirty="0" smtClean="0">
                <a:solidFill>
                  <a:schemeClr val="tx1"/>
                </a:solidFill>
              </a:rPr>
              <a:t>handles </a:t>
            </a:r>
            <a:r>
              <a:rPr lang="en-US" dirty="0">
                <a:solidFill>
                  <a:schemeClr val="tx1"/>
                </a:solidFill>
              </a:rPr>
              <a:t>unpredictable demand and steadily growing storage </a:t>
            </a:r>
            <a:r>
              <a:rPr lang="en-US" dirty="0" smtClean="0">
                <a:solidFill>
                  <a:schemeClr val="tx1"/>
                </a:solidFill>
              </a:rPr>
              <a:t>needs and  simplifies </a:t>
            </a:r>
            <a:r>
              <a:rPr lang="en-US" dirty="0">
                <a:solidFill>
                  <a:schemeClr val="tx1"/>
                </a:solidFill>
              </a:rPr>
              <a:t>planning and management of backup and recovery systems</a:t>
            </a:r>
            <a:r>
              <a:rPr lang="en-US" dirty="0" smtClean="0">
                <a:solidFill>
                  <a:schemeClr val="tx1"/>
                </a:solidFill>
              </a:rPr>
              <a:t>.</a:t>
            </a:r>
          </a:p>
          <a:p>
            <a:pPr algn="just"/>
            <a:r>
              <a:rPr lang="en-US" b="1" dirty="0">
                <a:solidFill>
                  <a:schemeClr val="tx1"/>
                </a:solidFill>
              </a:rPr>
              <a:t>Web apps.</a:t>
            </a:r>
            <a:r>
              <a:rPr lang="en-US" dirty="0">
                <a:solidFill>
                  <a:schemeClr val="tx1"/>
                </a:solidFill>
              </a:rPr>
              <a:t> </a:t>
            </a:r>
            <a:r>
              <a:rPr lang="en-US" dirty="0" err="1">
                <a:solidFill>
                  <a:schemeClr val="tx1"/>
                </a:solidFill>
              </a:rPr>
              <a:t>IaaS</a:t>
            </a:r>
            <a:r>
              <a:rPr lang="en-US" dirty="0">
                <a:solidFill>
                  <a:schemeClr val="tx1"/>
                </a:solidFill>
              </a:rPr>
              <a:t> provides all the infrastructure to support web apps, including storage, web and application servers and networking resources</a:t>
            </a:r>
          </a:p>
          <a:p>
            <a:pPr algn="just"/>
            <a:r>
              <a:rPr lang="en-US" b="1" dirty="0">
                <a:solidFill>
                  <a:schemeClr val="tx1"/>
                </a:solidFill>
              </a:rPr>
              <a:t>High-performance computing.</a:t>
            </a:r>
            <a:r>
              <a:rPr lang="en-US" dirty="0">
                <a:solidFill>
                  <a:schemeClr val="tx1"/>
                </a:solidFill>
              </a:rPr>
              <a:t> High-performance computing (HPC) on supercomputers, computer grids or computer clusters helps solve complex problems involving millions of variables or </a:t>
            </a:r>
            <a:r>
              <a:rPr lang="en-US" dirty="0" smtClean="0">
                <a:solidFill>
                  <a:schemeClr val="tx1"/>
                </a:solidFill>
              </a:rPr>
              <a:t>calculations</a:t>
            </a:r>
          </a:p>
          <a:p>
            <a:pPr algn="just"/>
            <a:r>
              <a:rPr lang="en-US" b="1" dirty="0">
                <a:solidFill>
                  <a:schemeClr val="tx1"/>
                </a:solidFill>
              </a:rPr>
              <a:t>Big data analysis.</a:t>
            </a:r>
            <a:r>
              <a:rPr lang="en-US" dirty="0">
                <a:solidFill>
                  <a:schemeClr val="tx1"/>
                </a:solidFill>
              </a:rPr>
              <a:t> Big data is a popular term for massive data sets </a:t>
            </a:r>
            <a:r>
              <a:rPr lang="en-US" dirty="0" smtClean="0">
                <a:solidFill>
                  <a:schemeClr val="tx1"/>
                </a:solidFill>
              </a:rPr>
              <a:t>requires huge amount of processing power …which </a:t>
            </a:r>
            <a:r>
              <a:rPr lang="en-US" dirty="0" err="1" smtClean="0">
                <a:solidFill>
                  <a:schemeClr val="tx1"/>
                </a:solidFill>
              </a:rPr>
              <a:t>IaaS</a:t>
            </a:r>
            <a:r>
              <a:rPr lang="en-US" dirty="0" smtClean="0">
                <a:solidFill>
                  <a:schemeClr val="tx1"/>
                </a:solidFill>
              </a:rPr>
              <a:t> provides.</a:t>
            </a:r>
            <a:endParaRPr lang="en-US" dirty="0" smtClean="0"/>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Infrastructure as a Service</a:t>
            </a:r>
            <a:endParaRPr lang="en-US" dirty="0"/>
          </a:p>
        </p:txBody>
      </p:sp>
      <p:sp>
        <p:nvSpPr>
          <p:cNvPr id="3" name="Content Placeholder 2"/>
          <p:cNvSpPr>
            <a:spLocks noGrp="1"/>
          </p:cNvSpPr>
          <p:nvPr>
            <p:ph idx="1"/>
          </p:nvPr>
        </p:nvSpPr>
        <p:spPr>
          <a:xfrm>
            <a:off x="228600" y="1143000"/>
            <a:ext cx="8915400" cy="5410200"/>
          </a:xfrm>
        </p:spPr>
        <p:txBody>
          <a:bodyPr>
            <a:normAutofit/>
          </a:bodyPr>
          <a:lstStyle/>
          <a:p>
            <a:r>
              <a:rPr lang="en-US" dirty="0" smtClean="0"/>
              <a:t>Provide service –</a:t>
            </a:r>
            <a:r>
              <a:rPr lang="en-US" b="1" dirty="0" smtClean="0"/>
              <a:t>Resource Management Interface</a:t>
            </a:r>
          </a:p>
          <a:p>
            <a:pPr lvl="1"/>
            <a:r>
              <a:rPr lang="en-US" dirty="0" smtClean="0"/>
              <a:t>Several types of virtualized resource provided by </a:t>
            </a:r>
            <a:r>
              <a:rPr lang="en-US" dirty="0" err="1" smtClean="0"/>
              <a:t>IaaS</a:t>
            </a:r>
            <a:r>
              <a:rPr lang="en-US" dirty="0" smtClean="0"/>
              <a:t> :</a:t>
            </a:r>
          </a:p>
          <a:p>
            <a:pPr lvl="2" algn="just">
              <a:lnSpc>
                <a:spcPct val="150000"/>
              </a:lnSpc>
            </a:pPr>
            <a:r>
              <a:rPr lang="en-US" sz="2400" b="1" i="1" dirty="0" smtClean="0"/>
              <a:t>Virtual Machine </a:t>
            </a:r>
            <a:r>
              <a:rPr lang="en-US" sz="2400" dirty="0" smtClean="0"/>
              <a:t>–provides the basic virtual machine operations, such as </a:t>
            </a:r>
            <a:r>
              <a:rPr lang="en-US" sz="2400" i="1" dirty="0" smtClean="0">
                <a:solidFill>
                  <a:srgbClr val="C00000"/>
                </a:solidFill>
              </a:rPr>
              <a:t>creation</a:t>
            </a:r>
            <a:r>
              <a:rPr lang="en-US" sz="2400" dirty="0" smtClean="0"/>
              <a:t>, </a:t>
            </a:r>
            <a:r>
              <a:rPr lang="en-US" sz="2400" i="1" dirty="0" smtClean="0">
                <a:solidFill>
                  <a:srgbClr val="C00000"/>
                </a:solidFill>
              </a:rPr>
              <a:t>suspension</a:t>
            </a:r>
            <a:r>
              <a:rPr lang="en-US" sz="2400" dirty="0" smtClean="0"/>
              <a:t>, </a:t>
            </a:r>
            <a:r>
              <a:rPr lang="en-US" sz="2400" i="1" dirty="0" smtClean="0">
                <a:solidFill>
                  <a:srgbClr val="C00000"/>
                </a:solidFill>
              </a:rPr>
              <a:t>resumption</a:t>
            </a:r>
            <a:r>
              <a:rPr lang="en-US" sz="2400" dirty="0" smtClean="0"/>
              <a:t> and </a:t>
            </a:r>
            <a:r>
              <a:rPr lang="en-US" sz="2400" i="1" dirty="0" smtClean="0">
                <a:solidFill>
                  <a:srgbClr val="C00000"/>
                </a:solidFill>
              </a:rPr>
              <a:t>termination</a:t>
            </a:r>
            <a:r>
              <a:rPr lang="en-US" sz="2400" dirty="0" smtClean="0"/>
              <a:t>, …etc.</a:t>
            </a:r>
          </a:p>
          <a:p>
            <a:pPr lvl="2" algn="just"/>
            <a:r>
              <a:rPr lang="en-US" sz="2400" b="1" i="1" dirty="0" smtClean="0"/>
              <a:t>Virtual Storage </a:t>
            </a:r>
            <a:r>
              <a:rPr lang="en-US" sz="2400" dirty="0" smtClean="0"/>
              <a:t>– provides the basic virtual storage operations, such as </a:t>
            </a:r>
            <a:r>
              <a:rPr lang="en-US" sz="2400" i="1" dirty="0" smtClean="0">
                <a:solidFill>
                  <a:srgbClr val="C00000"/>
                </a:solidFill>
              </a:rPr>
              <a:t>space allocation</a:t>
            </a:r>
            <a:r>
              <a:rPr lang="en-US" sz="2400" dirty="0" smtClean="0"/>
              <a:t>, </a:t>
            </a:r>
            <a:r>
              <a:rPr lang="en-US" sz="2400" i="1" dirty="0" smtClean="0">
                <a:solidFill>
                  <a:srgbClr val="C00000"/>
                </a:solidFill>
              </a:rPr>
              <a:t>space release</a:t>
            </a:r>
            <a:r>
              <a:rPr lang="en-US" sz="2400" dirty="0" smtClean="0"/>
              <a:t>, </a:t>
            </a:r>
            <a:r>
              <a:rPr lang="en-US" sz="2400" i="1" dirty="0" smtClean="0">
                <a:solidFill>
                  <a:srgbClr val="C00000"/>
                </a:solidFill>
              </a:rPr>
              <a:t>data writing </a:t>
            </a:r>
            <a:r>
              <a:rPr lang="en-US" sz="2400" dirty="0" smtClean="0"/>
              <a:t>and </a:t>
            </a:r>
            <a:r>
              <a:rPr lang="en-US" sz="2400" i="1" dirty="0" smtClean="0">
                <a:solidFill>
                  <a:srgbClr val="C00000"/>
                </a:solidFill>
              </a:rPr>
              <a:t>data reading</a:t>
            </a:r>
            <a:r>
              <a:rPr lang="en-US" sz="2400" dirty="0" smtClean="0"/>
              <a:t>, …etc.</a:t>
            </a:r>
          </a:p>
          <a:p>
            <a:pPr lvl="2" algn="just"/>
            <a:r>
              <a:rPr lang="en-US" sz="2400" b="1" i="1" dirty="0" smtClean="0"/>
              <a:t>Virtual Network</a:t>
            </a:r>
            <a:r>
              <a:rPr lang="en-US" sz="2400" dirty="0" smtClean="0"/>
              <a:t> –provides the basic virtual network operations, such as </a:t>
            </a:r>
            <a:r>
              <a:rPr lang="en-US" sz="2400" i="1" dirty="0" smtClean="0">
                <a:solidFill>
                  <a:srgbClr val="C00000"/>
                </a:solidFill>
              </a:rPr>
              <a:t>IP address allocation</a:t>
            </a:r>
            <a:r>
              <a:rPr lang="en-US" sz="2400" dirty="0" smtClean="0"/>
              <a:t>, </a:t>
            </a:r>
            <a:r>
              <a:rPr lang="en-US" sz="2400" i="1" dirty="0" smtClean="0">
                <a:solidFill>
                  <a:srgbClr val="C00000"/>
                </a:solidFill>
              </a:rPr>
              <a:t>domain name register</a:t>
            </a:r>
            <a:r>
              <a:rPr lang="en-US" sz="2400" dirty="0" smtClean="0"/>
              <a:t>, </a:t>
            </a:r>
            <a:r>
              <a:rPr lang="en-US" sz="2400" i="1" dirty="0" smtClean="0">
                <a:solidFill>
                  <a:srgbClr val="C00000"/>
                </a:solidFill>
              </a:rPr>
              <a:t>connection establishment </a:t>
            </a:r>
            <a:r>
              <a:rPr lang="en-US" sz="2400" dirty="0" smtClean="0"/>
              <a:t>and </a:t>
            </a:r>
            <a:r>
              <a:rPr lang="en-US" sz="2400" i="1" dirty="0" smtClean="0">
                <a:solidFill>
                  <a:srgbClr val="C00000"/>
                </a:solidFill>
              </a:rPr>
              <a:t>bandwidth provision</a:t>
            </a:r>
            <a:r>
              <a:rPr lang="en-US" sz="2400" dirty="0" smtClean="0"/>
              <a:t>, …etc</a:t>
            </a:r>
            <a:r>
              <a:rPr lang="en-US" dirty="0" smtClean="0"/>
              <a:t>.</a:t>
            </a:r>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Infrastructure as a Service</a:t>
            </a:r>
            <a:endParaRPr lang="en-US" dirty="0"/>
          </a:p>
        </p:txBody>
      </p:sp>
      <p:sp>
        <p:nvSpPr>
          <p:cNvPr id="3" name="Content Placeholder 2"/>
          <p:cNvSpPr>
            <a:spLocks noGrp="1"/>
          </p:cNvSpPr>
          <p:nvPr>
            <p:ph idx="1"/>
          </p:nvPr>
        </p:nvSpPr>
        <p:spPr>
          <a:xfrm>
            <a:off x="457200" y="1143000"/>
            <a:ext cx="8229600" cy="5715000"/>
          </a:xfrm>
        </p:spPr>
        <p:txBody>
          <a:bodyPr>
            <a:normAutofit fontScale="92500"/>
          </a:bodyPr>
          <a:lstStyle/>
          <a:p>
            <a:r>
              <a:rPr lang="en-US" dirty="0" smtClean="0"/>
              <a:t>Provide service – </a:t>
            </a:r>
            <a:r>
              <a:rPr lang="en-US" b="1" dirty="0" smtClean="0"/>
              <a:t>System Monitoring Interface</a:t>
            </a:r>
          </a:p>
          <a:p>
            <a:pPr lvl="1"/>
            <a:r>
              <a:rPr lang="en-US" dirty="0" smtClean="0"/>
              <a:t>Several types of monitoring metrics :</a:t>
            </a:r>
          </a:p>
          <a:p>
            <a:pPr lvl="2" algn="just">
              <a:lnSpc>
                <a:spcPct val="150000"/>
              </a:lnSpc>
            </a:pPr>
            <a:r>
              <a:rPr lang="en-US" sz="2400" b="1" i="1" dirty="0" smtClean="0"/>
              <a:t>Virtual Machine</a:t>
            </a:r>
            <a:r>
              <a:rPr lang="en-US" sz="2400" dirty="0"/>
              <a:t> </a:t>
            </a:r>
            <a:r>
              <a:rPr lang="en-US" sz="2400" dirty="0" smtClean="0"/>
              <a:t>- monitor some system states of each virtual machine, such as </a:t>
            </a:r>
            <a:r>
              <a:rPr lang="en-US" sz="2400" i="1" dirty="0" smtClean="0">
                <a:solidFill>
                  <a:srgbClr val="C00000"/>
                </a:solidFill>
              </a:rPr>
              <a:t>CPU loading</a:t>
            </a:r>
            <a:r>
              <a:rPr lang="en-US" sz="2400" dirty="0" smtClean="0"/>
              <a:t>, </a:t>
            </a:r>
            <a:r>
              <a:rPr lang="en-US" sz="2400" i="1" dirty="0" smtClean="0">
                <a:solidFill>
                  <a:srgbClr val="C00000"/>
                </a:solidFill>
              </a:rPr>
              <a:t>memory utilization</a:t>
            </a:r>
            <a:r>
              <a:rPr lang="en-US" sz="2400" dirty="0" smtClean="0"/>
              <a:t>, </a:t>
            </a:r>
            <a:r>
              <a:rPr lang="en-US" sz="2400" i="1" dirty="0" smtClean="0">
                <a:solidFill>
                  <a:srgbClr val="C00000"/>
                </a:solidFill>
              </a:rPr>
              <a:t>IO loading </a:t>
            </a:r>
            <a:r>
              <a:rPr lang="en-US" sz="2400" dirty="0" smtClean="0"/>
              <a:t>and </a:t>
            </a:r>
            <a:r>
              <a:rPr lang="en-US" sz="2400" i="1" dirty="0" smtClean="0">
                <a:solidFill>
                  <a:srgbClr val="C00000"/>
                </a:solidFill>
              </a:rPr>
              <a:t>internal network loading</a:t>
            </a:r>
            <a:r>
              <a:rPr lang="en-US" sz="2400" dirty="0" smtClean="0"/>
              <a:t>, …etc.</a:t>
            </a:r>
          </a:p>
          <a:p>
            <a:pPr lvl="2" algn="just">
              <a:lnSpc>
                <a:spcPct val="150000"/>
              </a:lnSpc>
            </a:pPr>
            <a:r>
              <a:rPr lang="en-US" sz="2400" b="1" i="1" dirty="0" smtClean="0"/>
              <a:t>Virtual Storage </a:t>
            </a:r>
            <a:r>
              <a:rPr lang="en-US" sz="2400" dirty="0" smtClean="0"/>
              <a:t>–monitor some storage states of each virtual storage, such as </a:t>
            </a:r>
            <a:r>
              <a:rPr lang="en-US" sz="2400" i="1" dirty="0" smtClean="0">
                <a:solidFill>
                  <a:srgbClr val="C00000"/>
                </a:solidFill>
              </a:rPr>
              <a:t>virtual space utilization</a:t>
            </a:r>
            <a:r>
              <a:rPr lang="en-US" sz="2400" dirty="0" smtClean="0"/>
              <a:t>, </a:t>
            </a:r>
            <a:r>
              <a:rPr lang="en-US" sz="2400" i="1" dirty="0" smtClean="0">
                <a:solidFill>
                  <a:srgbClr val="C00000"/>
                </a:solidFill>
              </a:rPr>
              <a:t>data duplication</a:t>
            </a:r>
            <a:r>
              <a:rPr lang="en-US" sz="2400" dirty="0" smtClean="0"/>
              <a:t> and </a:t>
            </a:r>
            <a:r>
              <a:rPr lang="en-US" sz="2400" i="1" dirty="0" smtClean="0">
                <a:solidFill>
                  <a:srgbClr val="C00000"/>
                </a:solidFill>
              </a:rPr>
              <a:t>storage device access bandwidth</a:t>
            </a:r>
            <a:r>
              <a:rPr lang="en-US" sz="2400" dirty="0" smtClean="0"/>
              <a:t>, …etc.</a:t>
            </a:r>
          </a:p>
          <a:p>
            <a:pPr lvl="2" algn="just">
              <a:lnSpc>
                <a:spcPct val="150000"/>
              </a:lnSpc>
            </a:pPr>
            <a:r>
              <a:rPr lang="en-US" sz="2400" b="1" i="1" dirty="0" smtClean="0"/>
              <a:t>Virtual Network </a:t>
            </a:r>
            <a:r>
              <a:rPr lang="en-US" sz="2400" dirty="0" smtClean="0"/>
              <a:t>–monitor some network states of each virtual network, such as </a:t>
            </a:r>
            <a:r>
              <a:rPr lang="en-US" sz="2400" i="1" dirty="0" smtClean="0">
                <a:solidFill>
                  <a:srgbClr val="C00000"/>
                </a:solidFill>
              </a:rPr>
              <a:t>virtual network bandwidth</a:t>
            </a:r>
            <a:r>
              <a:rPr lang="en-US" sz="2400" dirty="0" smtClean="0"/>
              <a:t>, </a:t>
            </a:r>
            <a:r>
              <a:rPr lang="en-US" sz="2400" i="1" dirty="0" smtClean="0">
                <a:solidFill>
                  <a:srgbClr val="C00000"/>
                </a:solidFill>
              </a:rPr>
              <a:t>network connectivity </a:t>
            </a:r>
            <a:r>
              <a:rPr lang="en-US" sz="2400" dirty="0" smtClean="0"/>
              <a:t>and </a:t>
            </a:r>
            <a:r>
              <a:rPr lang="en-US" sz="2400" i="1" dirty="0" smtClean="0">
                <a:solidFill>
                  <a:srgbClr val="C00000"/>
                </a:solidFill>
              </a:rPr>
              <a:t>network load balancing</a:t>
            </a:r>
            <a:r>
              <a:rPr lang="en-US" sz="2400" dirty="0" smtClean="0"/>
              <a:t>, …etc.</a:t>
            </a: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標題 1"/>
          <p:cNvSpPr>
            <a:spLocks noGrp="1"/>
          </p:cNvSpPr>
          <p:nvPr>
            <p:ph type="title"/>
          </p:nvPr>
        </p:nvSpPr>
        <p:spPr>
          <a:xfrm>
            <a:off x="1219200" y="301625"/>
            <a:ext cx="7773988" cy="1143000"/>
          </a:xfrm>
        </p:spPr>
        <p:txBody>
          <a:bodyPr/>
          <a:lstStyle/>
          <a:p>
            <a:r>
              <a:rPr lang="en-US" altLang="zh-TW" smtClean="0"/>
              <a:t>Cloud Computing In A Nutshell</a:t>
            </a:r>
            <a:endParaRPr lang="zh-TW" altLang="en-US" smtClean="0"/>
          </a:p>
        </p:txBody>
      </p:sp>
      <p:sp>
        <p:nvSpPr>
          <p:cNvPr id="8195" name="內容版面配置區 2"/>
          <p:cNvSpPr>
            <a:spLocks noGrp="1"/>
          </p:cNvSpPr>
          <p:nvPr>
            <p:ph idx="1"/>
          </p:nvPr>
        </p:nvSpPr>
        <p:spPr/>
        <p:txBody>
          <a:bodyPr/>
          <a:lstStyle/>
          <a:p>
            <a:r>
              <a:rPr lang="en-US" altLang="zh-TW" sz="2400" smtClean="0"/>
              <a:t>Virtualization means delivering useful functions while hiding how internals work</a:t>
            </a:r>
          </a:p>
          <a:p>
            <a:pPr lvl="1"/>
            <a:r>
              <a:rPr lang="en-US" altLang="zh-TW" sz="2000" smtClean="0"/>
              <a:t>Being fully virtualized, computing must allow computers to be built from distributed components</a:t>
            </a:r>
          </a:p>
          <a:p>
            <a:pPr lvl="2"/>
            <a:r>
              <a:rPr lang="en-US" altLang="zh-TW" sz="1700" smtClean="0"/>
              <a:t>e.g., processing, storage, data, and software resources</a:t>
            </a:r>
          </a:p>
          <a:p>
            <a:pPr lvl="1"/>
            <a:r>
              <a:rPr lang="en-US" altLang="zh-TW" sz="2000" smtClean="0"/>
              <a:t>Cluster, grid, and now, cloud computing, have all aimed at allowing access to large amounts of computing power in a fully virtualized manner</a:t>
            </a:r>
          </a:p>
          <a:p>
            <a:pPr lvl="2"/>
            <a:r>
              <a:rPr lang="en-US" altLang="zh-TW" sz="1700" smtClean="0"/>
              <a:t>By aggregating resources</a:t>
            </a:r>
          </a:p>
          <a:p>
            <a:pPr lvl="2"/>
            <a:r>
              <a:rPr lang="en-US" altLang="zh-TW" sz="1700" smtClean="0"/>
              <a:t>By offering a single system view</a:t>
            </a:r>
            <a:endParaRPr lang="zh-TW" altLang="zh-TW" sz="1700" smtClean="0"/>
          </a:p>
          <a:p>
            <a:pPr lvl="1"/>
            <a:endParaRPr lang="zh-TW" altLang="zh-TW" sz="2000" smtClean="0"/>
          </a:p>
          <a:p>
            <a:endParaRPr lang="zh-TW" altLang="en-US" smtClean="0"/>
          </a:p>
        </p:txBody>
      </p:sp>
    </p:spTree>
    <p:extLst>
      <p:ext uri="{BB962C8B-B14F-4D97-AF65-F5344CB8AC3E}">
        <p14:creationId xmlns:p14="http://schemas.microsoft.com/office/powerpoint/2010/main" val="557908124"/>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Service Models</a:t>
            </a:r>
            <a:endParaRPr lang="en-US" dirty="0"/>
          </a:p>
        </p:txBody>
      </p:sp>
      <p:sp>
        <p:nvSpPr>
          <p:cNvPr id="3" name="Text Placeholder 2"/>
          <p:cNvSpPr>
            <a:spLocks noGrp="1"/>
          </p:cNvSpPr>
          <p:nvPr>
            <p:ph type="body" idx="1"/>
          </p:nvPr>
        </p:nvSpPr>
        <p:spPr/>
        <p:txBody>
          <a:bodyPr/>
          <a:lstStyle/>
          <a:p>
            <a:r>
              <a:rPr lang="en-US" dirty="0" smtClean="0"/>
              <a:t>Infrastructure as a Service</a:t>
            </a:r>
          </a:p>
          <a:p>
            <a:r>
              <a:rPr lang="en-US" dirty="0" smtClean="0">
                <a:solidFill>
                  <a:srgbClr val="C00000"/>
                </a:solidFill>
              </a:rPr>
              <a:t>Platform as a Service</a:t>
            </a:r>
          </a:p>
          <a:p>
            <a:r>
              <a:rPr lang="en-US" dirty="0" smtClean="0"/>
              <a:t>Software as a Service</a:t>
            </a:r>
            <a:endParaRPr lang="en-US" dirty="0"/>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5570" y="11502"/>
            <a:ext cx="8229600" cy="868362"/>
          </a:xfrm>
        </p:spPr>
        <p:txBody>
          <a:bodyPr/>
          <a:lstStyle/>
          <a:p>
            <a:r>
              <a:rPr lang="en-US" dirty="0" smtClean="0"/>
              <a:t>Platform as a Service</a:t>
            </a:r>
            <a:endParaRPr lang="en-US" dirty="0"/>
          </a:p>
        </p:txBody>
      </p:sp>
      <p:sp>
        <p:nvSpPr>
          <p:cNvPr id="3" name="Content Placeholder 2"/>
          <p:cNvSpPr>
            <a:spLocks noGrp="1"/>
          </p:cNvSpPr>
          <p:nvPr>
            <p:ph idx="1"/>
          </p:nvPr>
        </p:nvSpPr>
        <p:spPr>
          <a:xfrm>
            <a:off x="457200" y="838200"/>
            <a:ext cx="8229600" cy="5867400"/>
          </a:xfrm>
        </p:spPr>
        <p:txBody>
          <a:bodyPr>
            <a:noAutofit/>
          </a:bodyPr>
          <a:lstStyle/>
          <a:p>
            <a:r>
              <a:rPr lang="en-US" dirty="0" smtClean="0"/>
              <a:t>Platform as a Service - </a:t>
            </a:r>
            <a:r>
              <a:rPr lang="en-US" dirty="0" err="1" smtClean="0"/>
              <a:t>PaaS</a:t>
            </a:r>
            <a:endParaRPr lang="en-US" dirty="0" smtClean="0"/>
          </a:p>
          <a:p>
            <a:pPr lvl="1" algn="just">
              <a:lnSpc>
                <a:spcPct val="150000"/>
              </a:lnSpc>
            </a:pPr>
            <a:r>
              <a:rPr lang="en-US" dirty="0" smtClean="0"/>
              <a:t>The consumer </a:t>
            </a:r>
            <a:r>
              <a:rPr lang="en-US" dirty="0" smtClean="0">
                <a:solidFill>
                  <a:srgbClr val="FF0000"/>
                </a:solidFill>
              </a:rPr>
              <a:t>does not manage or control the underlying cloud infrastructure including network, servers, operating systems, or storage,</a:t>
            </a:r>
            <a:r>
              <a:rPr lang="en-US" dirty="0" smtClean="0"/>
              <a:t> but has </a:t>
            </a:r>
            <a:r>
              <a:rPr lang="en-US" dirty="0" smtClean="0">
                <a:solidFill>
                  <a:srgbClr val="FF0000"/>
                </a:solidFill>
              </a:rPr>
              <a:t>control over the deployed applications.</a:t>
            </a:r>
          </a:p>
          <a:p>
            <a:pPr marL="457200" lvl="1" indent="0" algn="just">
              <a:lnSpc>
                <a:spcPct val="150000"/>
              </a:lnSpc>
              <a:buNone/>
            </a:pPr>
            <a:endParaRPr lang="en-US" dirty="0" smtClean="0">
              <a:solidFill>
                <a:srgbClr val="FF0000"/>
              </a:solidFill>
            </a:endParaRPr>
          </a:p>
          <a:p>
            <a:pPr lvl="1" algn="just">
              <a:lnSpc>
                <a:spcPct val="150000"/>
              </a:lnSpc>
            </a:pPr>
            <a:r>
              <a:rPr lang="en-US" dirty="0"/>
              <a:t> </a:t>
            </a:r>
            <a:r>
              <a:rPr lang="en-US" dirty="0" smtClean="0"/>
              <a:t>Apart from servers</a:t>
            </a:r>
            <a:r>
              <a:rPr lang="en-US" dirty="0"/>
              <a:t>, storage and </a:t>
            </a:r>
            <a:r>
              <a:rPr lang="en-US" dirty="0" smtClean="0"/>
              <a:t>networking—it </a:t>
            </a:r>
            <a:r>
              <a:rPr lang="en-US" dirty="0"/>
              <a:t>also </a:t>
            </a:r>
            <a:r>
              <a:rPr lang="en-US" dirty="0" smtClean="0"/>
              <a:t>includes </a:t>
            </a:r>
            <a:r>
              <a:rPr lang="en-US" dirty="0" smtClean="0">
                <a:solidFill>
                  <a:srgbClr val="FF0000"/>
                </a:solidFill>
              </a:rPr>
              <a:t>middleware</a:t>
            </a:r>
            <a:r>
              <a:rPr lang="en-US" dirty="0">
                <a:solidFill>
                  <a:srgbClr val="FF0000"/>
                </a:solidFill>
              </a:rPr>
              <a:t>, development tools, business intelligence (BI) services, database management systems </a:t>
            </a:r>
            <a:r>
              <a:rPr lang="en-US" dirty="0"/>
              <a:t>and </a:t>
            </a:r>
            <a:r>
              <a:rPr lang="en-US" dirty="0" smtClean="0"/>
              <a:t>more…</a:t>
            </a:r>
          </a:p>
          <a:p>
            <a:pPr lvl="1" algn="just">
              <a:lnSpc>
                <a:spcPct val="150000"/>
              </a:lnSpc>
            </a:pPr>
            <a:endParaRPr lang="en-US" dirty="0"/>
          </a:p>
          <a:p>
            <a:pPr lvl="1" algn="just">
              <a:lnSpc>
                <a:spcPct val="150000"/>
              </a:lnSpc>
            </a:pPr>
            <a:r>
              <a:rPr lang="en-US" dirty="0" smtClean="0"/>
              <a:t>Can avoid </a:t>
            </a:r>
            <a:r>
              <a:rPr lang="en-US" dirty="0"/>
              <a:t>the expense and complexity of buying </a:t>
            </a:r>
            <a:r>
              <a:rPr lang="en-US" dirty="0" smtClean="0"/>
              <a:t>software </a:t>
            </a:r>
            <a:r>
              <a:rPr lang="en-US" dirty="0"/>
              <a:t>licenses, </a:t>
            </a:r>
            <a:r>
              <a:rPr lang="en-US" dirty="0"/>
              <a:t>and managing the </a:t>
            </a:r>
            <a:r>
              <a:rPr lang="en-US" dirty="0"/>
              <a:t>underlying application infrastructure and middleware or the development tools and other resources</a:t>
            </a:r>
            <a:endParaRPr lang="en-US" dirty="0" smtClean="0"/>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685800"/>
            <a:ext cx="8229600" cy="5440363"/>
          </a:xfrm>
        </p:spPr>
        <p:txBody>
          <a:bodyPr>
            <a:normAutofit/>
          </a:bodyPr>
          <a:lstStyle/>
          <a:p>
            <a:pPr marL="0" indent="0">
              <a:buNone/>
            </a:pPr>
            <a:r>
              <a:rPr lang="en-US" sz="3500" dirty="0"/>
              <a:t>Examples :</a:t>
            </a:r>
          </a:p>
          <a:p>
            <a:pPr lvl="1" algn="just">
              <a:lnSpc>
                <a:spcPct val="150000"/>
              </a:lnSpc>
            </a:pPr>
            <a:r>
              <a:rPr lang="en-US" sz="2400" dirty="0"/>
              <a:t>Microsoft Windows Azure - </a:t>
            </a:r>
            <a:r>
              <a:rPr lang="en-US" sz="1800" b="1" dirty="0"/>
              <a:t>Microsoft Azure</a:t>
            </a:r>
            <a:r>
              <a:rPr lang="en-US" sz="1800" dirty="0"/>
              <a:t> is a growing collection of cloud services for building, deploying and managing applications through global network of </a:t>
            </a:r>
            <a:r>
              <a:rPr lang="en-US" sz="1800" dirty="0" err="1"/>
              <a:t>datacentres</a:t>
            </a:r>
            <a:r>
              <a:rPr lang="en-US" sz="1800" dirty="0"/>
              <a:t>.</a:t>
            </a:r>
          </a:p>
          <a:p>
            <a:pPr lvl="1" algn="just">
              <a:lnSpc>
                <a:spcPct val="150000"/>
              </a:lnSpc>
            </a:pPr>
            <a:r>
              <a:rPr lang="en-US" sz="2400" dirty="0"/>
              <a:t>Google App Engine- </a:t>
            </a:r>
            <a:r>
              <a:rPr lang="en-US" b="1" dirty="0"/>
              <a:t>Google App Engine</a:t>
            </a:r>
            <a:r>
              <a:rPr lang="en-US" dirty="0"/>
              <a:t> is a fully managed platform that completely abstracts away infrastructure so user can  focus only on code.</a:t>
            </a:r>
          </a:p>
          <a:p>
            <a:pPr lvl="1" algn="just">
              <a:lnSpc>
                <a:spcPct val="150000"/>
              </a:lnSpc>
            </a:pPr>
            <a:r>
              <a:rPr lang="en-US" sz="2400" dirty="0" err="1"/>
              <a:t>Hadoop</a:t>
            </a:r>
            <a:r>
              <a:rPr lang="en-US" sz="2400" dirty="0"/>
              <a:t>- </a:t>
            </a:r>
            <a:r>
              <a:rPr lang="en-US" b="1" dirty="0" err="1"/>
              <a:t>Hadoop</a:t>
            </a:r>
            <a:r>
              <a:rPr lang="en-US" dirty="0"/>
              <a:t> is an open source, Java-based programming framework that supports the processing and storage of extremely large data sets in a distributed computing environment.</a:t>
            </a:r>
          </a:p>
          <a:p>
            <a:pPr>
              <a:lnSpc>
                <a:spcPct val="150000"/>
              </a:lnSpc>
            </a:pPr>
            <a:endParaRPr lang="en-US" sz="2800" dirty="0"/>
          </a:p>
        </p:txBody>
      </p:sp>
    </p:spTree>
    <p:extLst>
      <p:ext uri="{BB962C8B-B14F-4D97-AF65-F5344CB8AC3E}">
        <p14:creationId xmlns:p14="http://schemas.microsoft.com/office/powerpoint/2010/main" val="3646391867"/>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5" name="Picture 3"/>
          <p:cNvPicPr>
            <a:picLocks noChangeAspect="1" noChangeArrowheads="1"/>
          </p:cNvPicPr>
          <p:nvPr/>
        </p:nvPicPr>
        <p:blipFill>
          <a:blip r:embed="rId3" cstate="print"/>
          <a:srcRect/>
          <a:stretch>
            <a:fillRect/>
          </a:stretch>
        </p:blipFill>
        <p:spPr bwMode="auto">
          <a:xfrm>
            <a:off x="914400" y="2339835"/>
            <a:ext cx="7315200" cy="4441965"/>
          </a:xfrm>
          <a:prstGeom prst="rect">
            <a:avLst/>
          </a:prstGeom>
          <a:noFill/>
          <a:ln w="9525">
            <a:noFill/>
            <a:miter lim="800000"/>
            <a:headEnd/>
            <a:tailEnd/>
          </a:ln>
          <a:effectLst/>
        </p:spPr>
      </p:pic>
      <p:sp>
        <p:nvSpPr>
          <p:cNvPr id="2" name="Title 1"/>
          <p:cNvSpPr>
            <a:spLocks noGrp="1"/>
          </p:cNvSpPr>
          <p:nvPr>
            <p:ph type="title"/>
          </p:nvPr>
        </p:nvSpPr>
        <p:spPr/>
        <p:txBody>
          <a:bodyPr/>
          <a:lstStyle/>
          <a:p>
            <a:r>
              <a:rPr lang="en-US" dirty="0" smtClean="0"/>
              <a:t>Platform as a Service</a:t>
            </a:r>
            <a:endParaRPr lang="en-US" dirty="0"/>
          </a:p>
        </p:txBody>
      </p:sp>
      <p:sp>
        <p:nvSpPr>
          <p:cNvPr id="4" name="Content Placeholder 2"/>
          <p:cNvSpPr>
            <a:spLocks noGrp="1"/>
          </p:cNvSpPr>
          <p:nvPr>
            <p:ph idx="1"/>
          </p:nvPr>
        </p:nvSpPr>
        <p:spPr>
          <a:xfrm>
            <a:off x="457200" y="1600201"/>
            <a:ext cx="8229600" cy="533400"/>
          </a:xfrm>
        </p:spPr>
        <p:txBody>
          <a:bodyPr/>
          <a:lstStyle/>
          <a:p>
            <a:r>
              <a:rPr lang="en-US" dirty="0" smtClean="0"/>
              <a:t>System architecture :</a:t>
            </a:r>
            <a:endParaRPr lang="en-US" dirty="0"/>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57200"/>
            <a:ext cx="8229600" cy="5668963"/>
          </a:xfrm>
        </p:spPr>
        <p:txBody>
          <a:bodyPr>
            <a:normAutofit fontScale="92500" lnSpcReduction="20000"/>
          </a:bodyPr>
          <a:lstStyle/>
          <a:p>
            <a:pPr marL="0" indent="0" algn="just" fontAlgn="base">
              <a:lnSpc>
                <a:spcPct val="160000"/>
              </a:lnSpc>
              <a:buNone/>
            </a:pPr>
            <a:r>
              <a:rPr lang="en-US" b="1" dirty="0" smtClean="0"/>
              <a:t>PAAS (Platform As A Service) :</a:t>
            </a:r>
            <a:endParaRPr lang="en-US" dirty="0" smtClean="0"/>
          </a:p>
          <a:p>
            <a:pPr algn="just" fontAlgn="base">
              <a:lnSpc>
                <a:spcPct val="160000"/>
              </a:lnSpc>
            </a:pPr>
            <a:r>
              <a:rPr lang="en-US" dirty="0" smtClean="0"/>
              <a:t>A layer on top of IAAS</a:t>
            </a:r>
          </a:p>
          <a:p>
            <a:pPr algn="just" fontAlgn="base">
              <a:lnSpc>
                <a:spcPct val="160000"/>
              </a:lnSpc>
            </a:pPr>
            <a:r>
              <a:rPr lang="en-US" dirty="0" smtClean="0"/>
              <a:t>Runtimes (like java runtimes), Databases (like </a:t>
            </a:r>
            <a:r>
              <a:rPr lang="en-US" dirty="0" err="1" smtClean="0"/>
              <a:t>mySql</a:t>
            </a:r>
            <a:r>
              <a:rPr lang="en-US" dirty="0" smtClean="0"/>
              <a:t>, Oracle), Web Servers (tomcat </a:t>
            </a:r>
            <a:r>
              <a:rPr lang="en-US" dirty="0" err="1" smtClean="0"/>
              <a:t>etc</a:t>
            </a:r>
            <a:r>
              <a:rPr lang="en-US" dirty="0" smtClean="0"/>
              <a:t>)</a:t>
            </a:r>
          </a:p>
          <a:p>
            <a:pPr algn="just" fontAlgn="base">
              <a:lnSpc>
                <a:spcPct val="160000"/>
              </a:lnSpc>
            </a:pPr>
            <a:r>
              <a:rPr lang="en-US" dirty="0"/>
              <a:t>P</a:t>
            </a:r>
            <a:r>
              <a:rPr lang="en-US" dirty="0" smtClean="0"/>
              <a:t>rovides you computing platforms which typically includes operating system, programming language execution environment, database, web server etc.</a:t>
            </a:r>
          </a:p>
          <a:p>
            <a:pPr algn="just" fontAlgn="base">
              <a:lnSpc>
                <a:spcPct val="160000"/>
              </a:lnSpc>
            </a:pPr>
            <a:r>
              <a:rPr lang="en-US" dirty="0" smtClean="0">
                <a:solidFill>
                  <a:schemeClr val="tx1"/>
                </a:solidFill>
              </a:rPr>
              <a:t>Many service providers also offer the flexibility to increase/decrease the CPU power depending upon the traffic loads giving developers cost effective and easy &amp; effortless management.</a:t>
            </a:r>
          </a:p>
          <a:p>
            <a:pPr fontAlgn="base"/>
            <a:endParaRPr lang="en-US" dirty="0"/>
          </a:p>
          <a:p>
            <a:endParaRPr lang="en-US" dirty="0"/>
          </a:p>
        </p:txBody>
      </p:sp>
    </p:spTree>
    <p:extLst>
      <p:ext uri="{BB962C8B-B14F-4D97-AF65-F5344CB8AC3E}">
        <p14:creationId xmlns:p14="http://schemas.microsoft.com/office/powerpoint/2010/main" val="2974426880"/>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Platform as a Service</a:t>
            </a:r>
            <a:endParaRPr lang="en-US" dirty="0"/>
          </a:p>
        </p:txBody>
      </p:sp>
      <p:sp>
        <p:nvSpPr>
          <p:cNvPr id="3" name="Content Placeholder 2"/>
          <p:cNvSpPr>
            <a:spLocks noGrp="1"/>
          </p:cNvSpPr>
          <p:nvPr>
            <p:ph idx="1"/>
          </p:nvPr>
        </p:nvSpPr>
        <p:spPr>
          <a:xfrm>
            <a:off x="457200" y="1570037"/>
            <a:ext cx="8229600" cy="4525963"/>
          </a:xfrm>
        </p:spPr>
        <p:txBody>
          <a:bodyPr>
            <a:noAutofit/>
          </a:bodyPr>
          <a:lstStyle/>
          <a:p>
            <a:pPr algn="just"/>
            <a:r>
              <a:rPr lang="en-US" sz="2800" dirty="0" smtClean="0"/>
              <a:t>Enabling technique – </a:t>
            </a:r>
            <a:r>
              <a:rPr lang="en-US" sz="2800" b="1" dirty="0" smtClean="0"/>
              <a:t>Runtime Environment Design</a:t>
            </a:r>
          </a:p>
          <a:p>
            <a:pPr lvl="1" algn="just"/>
            <a:r>
              <a:rPr lang="en-US" sz="2400" dirty="0" smtClean="0"/>
              <a:t>Runtime environment refers to collection of software services available. Usually implemented by a collection of program libraries.</a:t>
            </a:r>
          </a:p>
          <a:p>
            <a:pPr algn="just"/>
            <a:r>
              <a:rPr lang="en-US" sz="2800" dirty="0" smtClean="0"/>
              <a:t>Common properties in Runtime Environment :</a:t>
            </a:r>
          </a:p>
          <a:p>
            <a:pPr lvl="1" algn="just"/>
            <a:r>
              <a:rPr lang="en-US" sz="2400" dirty="0" smtClean="0"/>
              <a:t>Manageability and Interoperability</a:t>
            </a:r>
          </a:p>
          <a:p>
            <a:pPr lvl="1" algn="just"/>
            <a:r>
              <a:rPr lang="en-US" sz="2400" dirty="0" smtClean="0"/>
              <a:t>Performance and Optimization</a:t>
            </a:r>
          </a:p>
          <a:p>
            <a:pPr lvl="1" algn="just"/>
            <a:r>
              <a:rPr lang="en-US" sz="2400" dirty="0" smtClean="0"/>
              <a:t>Availability and Reliability</a:t>
            </a:r>
          </a:p>
          <a:p>
            <a:pPr lvl="1" algn="just"/>
            <a:r>
              <a:rPr lang="en-US" sz="2400" dirty="0" smtClean="0"/>
              <a:t>Scalability and Elasticity</a:t>
            </a:r>
          </a:p>
        </p:txBody>
      </p:sp>
      <p:pic>
        <p:nvPicPr>
          <p:cNvPr id="4098" name="Picture 2"/>
          <p:cNvPicPr>
            <a:picLocks noChangeAspect="1" noChangeArrowheads="1"/>
          </p:cNvPicPr>
          <p:nvPr/>
        </p:nvPicPr>
        <p:blipFill>
          <a:blip r:embed="rId2" cstate="print"/>
          <a:srcRect/>
          <a:stretch>
            <a:fillRect/>
          </a:stretch>
        </p:blipFill>
        <p:spPr bwMode="auto">
          <a:xfrm>
            <a:off x="4267200" y="3181394"/>
            <a:ext cx="4695258" cy="3524207"/>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Platform as a Service</a:t>
            </a:r>
            <a:endParaRPr lang="en-US" dirty="0"/>
          </a:p>
        </p:txBody>
      </p:sp>
      <p:sp>
        <p:nvSpPr>
          <p:cNvPr id="3" name="Content Placeholder 2"/>
          <p:cNvSpPr>
            <a:spLocks noGrp="1"/>
          </p:cNvSpPr>
          <p:nvPr>
            <p:ph idx="1"/>
          </p:nvPr>
        </p:nvSpPr>
        <p:spPr/>
        <p:txBody>
          <a:bodyPr>
            <a:normAutofit/>
          </a:bodyPr>
          <a:lstStyle/>
          <a:p>
            <a:pPr algn="just"/>
            <a:r>
              <a:rPr lang="en-US" sz="3200" dirty="0" smtClean="0"/>
              <a:t>Provide service – </a:t>
            </a:r>
            <a:r>
              <a:rPr lang="en-US" sz="3200" b="1" dirty="0" smtClean="0"/>
              <a:t>Programming IDE</a:t>
            </a:r>
          </a:p>
          <a:p>
            <a:pPr lvl="1" algn="just"/>
            <a:r>
              <a:rPr lang="en-US" sz="2800" dirty="0" smtClean="0"/>
              <a:t>Users make use of programming IDE to develop their service among </a:t>
            </a:r>
            <a:r>
              <a:rPr lang="en-US" sz="2800" dirty="0" err="1" smtClean="0"/>
              <a:t>PaaS</a:t>
            </a:r>
            <a:r>
              <a:rPr lang="en-US" sz="2800" dirty="0" smtClean="0"/>
              <a:t>.</a:t>
            </a:r>
          </a:p>
          <a:p>
            <a:pPr lvl="2" algn="just"/>
            <a:r>
              <a:rPr lang="en-US" sz="2400" dirty="0" smtClean="0"/>
              <a:t>This IDE should integrate the full functionalities which supported from the underling runtime environment.</a:t>
            </a:r>
          </a:p>
          <a:p>
            <a:pPr lvl="2" algn="just"/>
            <a:r>
              <a:rPr lang="en-US" sz="2400" dirty="0" smtClean="0"/>
              <a:t>This IDE should also provide some development tools, such as profiler, debugger and testing environment.</a:t>
            </a:r>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Platform as a Service </a:t>
            </a:r>
            <a:endParaRPr lang="en-US" dirty="0"/>
          </a:p>
        </p:txBody>
      </p:sp>
      <p:sp>
        <p:nvSpPr>
          <p:cNvPr id="3" name="Content Placeholder 2"/>
          <p:cNvSpPr>
            <a:spLocks noGrp="1"/>
          </p:cNvSpPr>
          <p:nvPr>
            <p:ph idx="1"/>
          </p:nvPr>
        </p:nvSpPr>
        <p:spPr/>
        <p:txBody>
          <a:bodyPr>
            <a:normAutofit/>
          </a:bodyPr>
          <a:lstStyle/>
          <a:p>
            <a:pPr algn="just"/>
            <a:r>
              <a:rPr lang="en-US" sz="3200" dirty="0" smtClean="0"/>
              <a:t>Provide service – </a:t>
            </a:r>
            <a:r>
              <a:rPr lang="en-US" sz="3200" b="1" dirty="0" smtClean="0"/>
              <a:t>System Control Interface</a:t>
            </a:r>
          </a:p>
          <a:p>
            <a:pPr lvl="1" algn="just"/>
            <a:r>
              <a:rPr lang="en-US" sz="2800" dirty="0" smtClean="0"/>
              <a:t>Policy-Based Control</a:t>
            </a:r>
          </a:p>
          <a:p>
            <a:pPr lvl="2" algn="just"/>
            <a:r>
              <a:rPr lang="en-US" sz="2400" dirty="0" smtClean="0"/>
              <a:t>rule to guide decisions and achieve rational outcome(s)</a:t>
            </a:r>
          </a:p>
          <a:p>
            <a:pPr lvl="2" algn="just"/>
            <a:r>
              <a:rPr lang="en-US" sz="2400" dirty="0" smtClean="0"/>
              <a:t>Make the decision according to some requirements</a:t>
            </a:r>
          </a:p>
          <a:p>
            <a:pPr lvl="1" algn="just"/>
            <a:r>
              <a:rPr lang="en-US" sz="2800" dirty="0" smtClean="0"/>
              <a:t>Workflow Control</a:t>
            </a:r>
          </a:p>
          <a:p>
            <a:pPr lvl="2" algn="just"/>
            <a:r>
              <a:rPr lang="en-US" sz="2400" dirty="0" smtClean="0"/>
              <a:t>Describe the flow of installation and configuration of resources</a:t>
            </a:r>
          </a:p>
          <a:p>
            <a:pPr lvl="2" algn="just"/>
            <a:r>
              <a:rPr lang="en-US" sz="2400" dirty="0" smtClean="0"/>
              <a:t>delivers speedy and efficient construction </a:t>
            </a:r>
          </a:p>
          <a:p>
            <a:pPr lvl="2" algn="just"/>
            <a:r>
              <a:rPr lang="en-US" sz="2400" dirty="0" smtClean="0"/>
              <a:t> management of cloud resources</a:t>
            </a:r>
          </a:p>
          <a:p>
            <a:pPr lvl="2"/>
            <a:endParaRPr lang="en-US" dirty="0"/>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Service Models</a:t>
            </a:r>
            <a:endParaRPr lang="en-US" dirty="0"/>
          </a:p>
        </p:txBody>
      </p:sp>
      <p:sp>
        <p:nvSpPr>
          <p:cNvPr id="3" name="Text Placeholder 2"/>
          <p:cNvSpPr>
            <a:spLocks noGrp="1"/>
          </p:cNvSpPr>
          <p:nvPr>
            <p:ph type="body" idx="1"/>
          </p:nvPr>
        </p:nvSpPr>
        <p:spPr/>
        <p:txBody>
          <a:bodyPr/>
          <a:lstStyle/>
          <a:p>
            <a:r>
              <a:rPr lang="en-US" dirty="0" smtClean="0"/>
              <a:t>Infrastructure as a Service</a:t>
            </a:r>
          </a:p>
          <a:p>
            <a:r>
              <a:rPr lang="en-US" dirty="0" smtClean="0"/>
              <a:t>Platform as a Service</a:t>
            </a:r>
          </a:p>
          <a:p>
            <a:r>
              <a:rPr lang="en-US" dirty="0" smtClean="0">
                <a:solidFill>
                  <a:srgbClr val="C00000"/>
                </a:solidFill>
              </a:rPr>
              <a:t>Software as a Service</a:t>
            </a:r>
            <a:endParaRPr lang="en-US" dirty="0">
              <a:solidFill>
                <a:srgbClr val="C00000"/>
              </a:solidFill>
            </a:endParaRPr>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01460" y="-35913"/>
            <a:ext cx="8229600" cy="868362"/>
          </a:xfrm>
        </p:spPr>
        <p:txBody>
          <a:bodyPr/>
          <a:lstStyle/>
          <a:p>
            <a:r>
              <a:rPr lang="en-US" dirty="0" smtClean="0"/>
              <a:t>Software as a Service</a:t>
            </a:r>
            <a:endParaRPr lang="en-US" dirty="0"/>
          </a:p>
        </p:txBody>
      </p:sp>
      <p:sp>
        <p:nvSpPr>
          <p:cNvPr id="3" name="Content Placeholder 2"/>
          <p:cNvSpPr>
            <a:spLocks noGrp="1"/>
          </p:cNvSpPr>
          <p:nvPr>
            <p:ph idx="1"/>
          </p:nvPr>
        </p:nvSpPr>
        <p:spPr>
          <a:xfrm>
            <a:off x="457200" y="685800"/>
            <a:ext cx="8229600" cy="5638800"/>
          </a:xfrm>
        </p:spPr>
        <p:txBody>
          <a:bodyPr>
            <a:noAutofit/>
          </a:bodyPr>
          <a:lstStyle/>
          <a:p>
            <a:pPr marL="0" indent="0" fontAlgn="base">
              <a:buNone/>
            </a:pPr>
            <a:r>
              <a:rPr lang="en-US" dirty="0" smtClean="0"/>
              <a:t>A </a:t>
            </a:r>
            <a:r>
              <a:rPr lang="en-US" dirty="0"/>
              <a:t>layer on top on </a:t>
            </a:r>
            <a:r>
              <a:rPr lang="en-US" dirty="0" smtClean="0"/>
              <a:t>PAAS</a:t>
            </a:r>
          </a:p>
          <a:p>
            <a:pPr algn="just" fontAlgn="base">
              <a:lnSpc>
                <a:spcPct val="150000"/>
              </a:lnSpc>
            </a:pPr>
            <a:r>
              <a:rPr lang="en-US" dirty="0" smtClean="0"/>
              <a:t>The capability provided to the consumer is to use the provider’s applications running on a cloud infrastructure. The applications are accessible from various client devices through a thin client interface such as a web browser (e.g., web-based email</a:t>
            </a:r>
            <a:r>
              <a:rPr lang="en-US" dirty="0"/>
              <a:t>). </a:t>
            </a:r>
            <a:endParaRPr lang="en-US" dirty="0" smtClean="0"/>
          </a:p>
          <a:p>
            <a:pPr algn="just" fontAlgn="base">
              <a:lnSpc>
                <a:spcPct val="150000"/>
              </a:lnSpc>
            </a:pPr>
            <a:r>
              <a:rPr lang="en-US" dirty="0" smtClean="0"/>
              <a:t>Often </a:t>
            </a:r>
            <a:r>
              <a:rPr lang="en-US" dirty="0"/>
              <a:t>referred to as "on-demand software". </a:t>
            </a:r>
            <a:r>
              <a:rPr lang="en-US" dirty="0" smtClean="0"/>
              <a:t> </a:t>
            </a:r>
          </a:p>
          <a:p>
            <a:pPr algn="just" fontAlgn="base">
              <a:lnSpc>
                <a:spcPct val="150000"/>
              </a:lnSpc>
            </a:pPr>
            <a:r>
              <a:rPr lang="en-US" dirty="0" smtClean="0"/>
              <a:t>Don’t want to worry </a:t>
            </a:r>
            <a:r>
              <a:rPr lang="en-US" dirty="0"/>
              <a:t>about the installation, setup and running of the application. Service provider will do </a:t>
            </a:r>
            <a:r>
              <a:rPr lang="en-US" dirty="0" smtClean="0"/>
              <a:t>that.</a:t>
            </a: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內容版面配置區 2"/>
          <p:cNvSpPr>
            <a:spLocks noGrp="1"/>
          </p:cNvSpPr>
          <p:nvPr>
            <p:ph idx="1"/>
          </p:nvPr>
        </p:nvSpPr>
        <p:spPr/>
        <p:txBody>
          <a:bodyPr/>
          <a:lstStyle/>
          <a:p>
            <a:r>
              <a:rPr lang="en-US" altLang="zh-TW" sz="2400" smtClean="0"/>
              <a:t>Delivering computing as a utility</a:t>
            </a:r>
          </a:p>
          <a:p>
            <a:pPr lvl="1"/>
            <a:r>
              <a:rPr lang="en-US" altLang="zh-TW" sz="2000" smtClean="0"/>
              <a:t>A business model for on-demand delivery of computing power</a:t>
            </a:r>
          </a:p>
          <a:p>
            <a:pPr lvl="1"/>
            <a:r>
              <a:rPr lang="en-US" altLang="zh-TW" sz="2000" smtClean="0"/>
              <a:t>Consumers pay providers based on usage</a:t>
            </a:r>
          </a:p>
          <a:p>
            <a:pPr lvl="2"/>
            <a:r>
              <a:rPr lang="en-US" altLang="zh-TW" sz="1700" smtClean="0"/>
              <a:t>Pay-as-you-go</a:t>
            </a:r>
          </a:p>
          <a:p>
            <a:pPr lvl="1"/>
            <a:r>
              <a:rPr lang="en-US" altLang="zh-TW" sz="2000" smtClean="0"/>
              <a:t>Similar to services from traditional public utility services</a:t>
            </a:r>
          </a:p>
          <a:p>
            <a:pPr lvl="2"/>
            <a:r>
              <a:rPr lang="en-US" altLang="zh-TW" sz="1700" smtClean="0"/>
              <a:t>e.g., water, electricity, gas, and telephony</a:t>
            </a:r>
            <a:endParaRPr lang="zh-TW" altLang="zh-TW" sz="1700" smtClean="0"/>
          </a:p>
          <a:p>
            <a:r>
              <a:rPr lang="en-US" altLang="zh-TW" sz="2400" smtClean="0"/>
              <a:t>A category of sophisticated on-demand computing services initially offered by commercial providers</a:t>
            </a:r>
          </a:p>
          <a:p>
            <a:pPr lvl="1"/>
            <a:r>
              <a:rPr lang="en-US" altLang="zh-TW" sz="2000" smtClean="0"/>
              <a:t>e.g., Amazon, Google, and Microsoft</a:t>
            </a:r>
            <a:endParaRPr lang="zh-TW" altLang="zh-TW" sz="2000" smtClean="0"/>
          </a:p>
          <a:p>
            <a:endParaRPr lang="zh-TW" altLang="en-US" sz="2400" smtClean="0"/>
          </a:p>
        </p:txBody>
      </p:sp>
      <p:sp>
        <p:nvSpPr>
          <p:cNvPr id="10243" name="標題 1"/>
          <p:cNvSpPr>
            <a:spLocks noGrp="1"/>
          </p:cNvSpPr>
          <p:nvPr>
            <p:ph type="title"/>
          </p:nvPr>
        </p:nvSpPr>
        <p:spPr>
          <a:xfrm>
            <a:off x="1219200" y="301625"/>
            <a:ext cx="7773988" cy="1143000"/>
          </a:xfrm>
        </p:spPr>
        <p:txBody>
          <a:bodyPr>
            <a:normAutofit fontScale="90000"/>
          </a:bodyPr>
          <a:lstStyle/>
          <a:p>
            <a:r>
              <a:rPr lang="en-US" altLang="zh-TW" smtClean="0"/>
              <a:t>Cloud Computing In A Nutshell (cont.)</a:t>
            </a:r>
            <a:endParaRPr lang="zh-TW" altLang="en-US" smtClean="0"/>
          </a:p>
        </p:txBody>
      </p:sp>
    </p:spTree>
    <p:extLst>
      <p:ext uri="{BB962C8B-B14F-4D97-AF65-F5344CB8AC3E}">
        <p14:creationId xmlns:p14="http://schemas.microsoft.com/office/powerpoint/2010/main" val="2969721993"/>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marL="0" indent="0" algn="just">
              <a:lnSpc>
                <a:spcPct val="150000"/>
              </a:lnSpc>
              <a:buNone/>
            </a:pPr>
            <a:r>
              <a:rPr lang="en-US" dirty="0"/>
              <a:t>Examples :</a:t>
            </a:r>
          </a:p>
          <a:p>
            <a:pPr lvl="1" algn="just">
              <a:lnSpc>
                <a:spcPct val="150000"/>
              </a:lnSpc>
            </a:pPr>
            <a:r>
              <a:rPr lang="en-US" dirty="0"/>
              <a:t>Google Apps (e.g., Gmail, Google Docs, Google sites, …</a:t>
            </a:r>
            <a:r>
              <a:rPr lang="en-US" dirty="0" err="1"/>
              <a:t>etc</a:t>
            </a:r>
            <a:r>
              <a:rPr lang="en-US" dirty="0"/>
              <a:t>)</a:t>
            </a:r>
          </a:p>
          <a:p>
            <a:pPr lvl="1" algn="just">
              <a:lnSpc>
                <a:spcPct val="150000"/>
              </a:lnSpc>
            </a:pPr>
            <a:r>
              <a:rPr lang="en-US" dirty="0"/>
              <a:t>Google Apps, Microsoft Office 365. </a:t>
            </a:r>
          </a:p>
          <a:p>
            <a:pPr lvl="1" algn="just">
              <a:lnSpc>
                <a:spcPct val="150000"/>
              </a:lnSpc>
            </a:pPr>
            <a:r>
              <a:rPr lang="en-US" sz="2400" dirty="0"/>
              <a:t>Applications like email (Gmail, Yahoo mail </a:t>
            </a:r>
            <a:r>
              <a:rPr lang="en-US" sz="2400" dirty="0" err="1"/>
              <a:t>etc</a:t>
            </a:r>
            <a:r>
              <a:rPr lang="en-US" sz="2400" dirty="0"/>
              <a:t>), Social Networking sites (Facebook </a:t>
            </a:r>
            <a:r>
              <a:rPr lang="en-US" sz="2400" dirty="0" err="1"/>
              <a:t>etc</a:t>
            </a:r>
            <a:r>
              <a:rPr lang="en-US" sz="2400" dirty="0"/>
              <a:t>)</a:t>
            </a:r>
          </a:p>
          <a:p>
            <a:pPr lvl="1"/>
            <a:endParaRPr lang="en-US" sz="2400" dirty="0"/>
          </a:p>
          <a:p>
            <a:pPr marL="457200" lvl="1" indent="0">
              <a:buNone/>
            </a:pPr>
            <a:endParaRPr lang="en-US" sz="2400" dirty="0"/>
          </a:p>
          <a:p>
            <a:endParaRPr lang="en-US" dirty="0"/>
          </a:p>
        </p:txBody>
      </p:sp>
    </p:spTree>
    <p:extLst>
      <p:ext uri="{BB962C8B-B14F-4D97-AF65-F5344CB8AC3E}">
        <p14:creationId xmlns:p14="http://schemas.microsoft.com/office/powerpoint/2010/main" val="1493252914"/>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Software as a Service</a:t>
            </a:r>
            <a:endParaRPr lang="en-US" dirty="0"/>
          </a:p>
        </p:txBody>
      </p:sp>
      <p:pic>
        <p:nvPicPr>
          <p:cNvPr id="6146" name="Picture 2"/>
          <p:cNvPicPr>
            <a:picLocks noChangeAspect="1" noChangeArrowheads="1"/>
          </p:cNvPicPr>
          <p:nvPr/>
        </p:nvPicPr>
        <p:blipFill>
          <a:blip r:embed="rId2" cstate="print"/>
          <a:srcRect/>
          <a:stretch>
            <a:fillRect/>
          </a:stretch>
        </p:blipFill>
        <p:spPr bwMode="auto">
          <a:xfrm>
            <a:off x="990600" y="1219200"/>
            <a:ext cx="7315200" cy="5817022"/>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Software as a Service</a:t>
            </a:r>
            <a:endParaRPr lang="en-US" dirty="0"/>
          </a:p>
        </p:txBody>
      </p:sp>
      <p:sp>
        <p:nvSpPr>
          <p:cNvPr id="3" name="Content Placeholder 2"/>
          <p:cNvSpPr>
            <a:spLocks noGrp="1"/>
          </p:cNvSpPr>
          <p:nvPr>
            <p:ph idx="1"/>
          </p:nvPr>
        </p:nvSpPr>
        <p:spPr>
          <a:xfrm>
            <a:off x="457200" y="1143000"/>
            <a:ext cx="8229600" cy="4525963"/>
          </a:xfrm>
        </p:spPr>
        <p:txBody>
          <a:bodyPr/>
          <a:lstStyle/>
          <a:p>
            <a:r>
              <a:rPr lang="en-US" sz="2800" dirty="0" smtClean="0"/>
              <a:t>Enabling Technique – </a:t>
            </a:r>
            <a:r>
              <a:rPr lang="en-US" sz="2800" b="1" dirty="0" smtClean="0"/>
              <a:t>Web Service</a:t>
            </a:r>
          </a:p>
          <a:p>
            <a:pPr lvl="1"/>
            <a:r>
              <a:rPr lang="en-US" sz="2400" dirty="0" smtClean="0"/>
              <a:t>Web 2.0 is the trend of using the full potential of the web</a:t>
            </a:r>
          </a:p>
          <a:p>
            <a:pPr lvl="2"/>
            <a:r>
              <a:rPr lang="en-US" sz="2000" dirty="0" smtClean="0"/>
              <a:t>Viewing the Internet as a computing platform</a:t>
            </a:r>
          </a:p>
          <a:p>
            <a:pPr lvl="2"/>
            <a:r>
              <a:rPr lang="en-US" sz="2000" dirty="0" smtClean="0"/>
              <a:t>Running interactive applications through a web browser</a:t>
            </a:r>
          </a:p>
          <a:p>
            <a:pPr lvl="2"/>
            <a:r>
              <a:rPr lang="en-US" sz="2000" dirty="0" smtClean="0"/>
              <a:t>Leveraging interconnectivity and mobility of devices</a:t>
            </a:r>
          </a:p>
          <a:p>
            <a:pPr lvl="2"/>
            <a:r>
              <a:rPr lang="en-US" sz="2000" dirty="0" smtClean="0"/>
              <a:t>Enhanced effectiveness with greater human participation</a:t>
            </a:r>
          </a:p>
          <a:p>
            <a:r>
              <a:rPr lang="en-US" sz="2800" dirty="0" smtClean="0"/>
              <a:t>Properties provided by Internet :</a:t>
            </a:r>
          </a:p>
          <a:p>
            <a:pPr lvl="1"/>
            <a:r>
              <a:rPr lang="en-US" sz="2400" dirty="0" smtClean="0"/>
              <a:t>Accessibility and Portability</a:t>
            </a:r>
          </a:p>
          <a:p>
            <a:pPr lvl="1"/>
            <a:endParaRPr lang="en-US" dirty="0"/>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Software as a Service</a:t>
            </a:r>
            <a:endParaRPr lang="en-US" dirty="0"/>
          </a:p>
        </p:txBody>
      </p:sp>
      <p:sp>
        <p:nvSpPr>
          <p:cNvPr id="3" name="Content Placeholder 2"/>
          <p:cNvSpPr>
            <a:spLocks noGrp="1"/>
          </p:cNvSpPr>
          <p:nvPr>
            <p:ph idx="1"/>
          </p:nvPr>
        </p:nvSpPr>
        <p:spPr/>
        <p:txBody>
          <a:bodyPr>
            <a:normAutofit/>
          </a:bodyPr>
          <a:lstStyle/>
          <a:p>
            <a:pPr algn="just"/>
            <a:r>
              <a:rPr lang="en-US" sz="2800" dirty="0" smtClean="0"/>
              <a:t>Provide service – </a:t>
            </a:r>
            <a:r>
              <a:rPr lang="en-US" sz="2800" b="1" dirty="0" smtClean="0"/>
              <a:t>Web-based Applications</a:t>
            </a:r>
          </a:p>
          <a:p>
            <a:pPr lvl="1" algn="just"/>
            <a:r>
              <a:rPr lang="en-US" sz="2400" dirty="0" smtClean="0"/>
              <a:t>Conventional applications should translate their access interface onto web-based platform.</a:t>
            </a:r>
          </a:p>
          <a:p>
            <a:pPr lvl="1" algn="just"/>
            <a:r>
              <a:rPr lang="en-US" sz="2400" dirty="0" smtClean="0"/>
              <a:t>Applications in different domains</a:t>
            </a:r>
          </a:p>
          <a:p>
            <a:pPr lvl="2" algn="just"/>
            <a:r>
              <a:rPr lang="en-US" sz="2000" b="1" i="1" dirty="0" smtClean="0"/>
              <a:t>General Applications </a:t>
            </a:r>
            <a:r>
              <a:rPr lang="en-US" sz="2000" dirty="0" smtClean="0"/>
              <a:t>–s </a:t>
            </a:r>
            <a:r>
              <a:rPr lang="en-US" sz="2000" dirty="0" smtClean="0">
                <a:solidFill>
                  <a:srgbClr val="C00000"/>
                </a:solidFill>
              </a:rPr>
              <a:t>office suit</a:t>
            </a:r>
            <a:r>
              <a:rPr lang="en-US" sz="2000" dirty="0" smtClean="0"/>
              <a:t>, </a:t>
            </a:r>
            <a:r>
              <a:rPr lang="en-US" sz="2000" i="1" dirty="0" smtClean="0">
                <a:solidFill>
                  <a:srgbClr val="C00000"/>
                </a:solidFill>
              </a:rPr>
              <a:t>multimedia</a:t>
            </a:r>
            <a:r>
              <a:rPr lang="en-US" sz="2000" dirty="0" smtClean="0"/>
              <a:t> and </a:t>
            </a:r>
            <a:r>
              <a:rPr lang="en-US" sz="2000" i="1" dirty="0" smtClean="0">
                <a:solidFill>
                  <a:srgbClr val="C00000"/>
                </a:solidFill>
              </a:rPr>
              <a:t>instant message</a:t>
            </a:r>
            <a:r>
              <a:rPr lang="en-US" sz="2000" dirty="0" smtClean="0"/>
              <a:t>, </a:t>
            </a:r>
          </a:p>
          <a:p>
            <a:pPr lvl="2" algn="just"/>
            <a:r>
              <a:rPr lang="en-US" sz="2000" b="1" i="1" dirty="0" smtClean="0"/>
              <a:t>Business Applications </a:t>
            </a:r>
            <a:r>
              <a:rPr lang="en-US" sz="2000" dirty="0" smtClean="0"/>
              <a:t>–</a:t>
            </a:r>
            <a:r>
              <a:rPr lang="en-US" sz="2000" i="1" dirty="0" smtClean="0">
                <a:solidFill>
                  <a:srgbClr val="C00000"/>
                </a:solidFill>
              </a:rPr>
              <a:t>ERP (Enterprise Resource Plan)</a:t>
            </a:r>
            <a:r>
              <a:rPr lang="en-US" sz="2000" dirty="0" smtClean="0"/>
              <a:t>, </a:t>
            </a:r>
            <a:r>
              <a:rPr lang="en-US" sz="2000" i="1" dirty="0" smtClean="0">
                <a:solidFill>
                  <a:srgbClr val="C00000"/>
                </a:solidFill>
              </a:rPr>
              <a:t>CRM</a:t>
            </a:r>
            <a:r>
              <a:rPr lang="en-US" sz="2000" dirty="0" smtClean="0"/>
              <a:t> (Customer Relationship Management)and </a:t>
            </a:r>
            <a:r>
              <a:rPr lang="en-US" sz="2000" i="1" dirty="0" smtClean="0">
                <a:solidFill>
                  <a:srgbClr val="C00000"/>
                </a:solidFill>
              </a:rPr>
              <a:t>market trading system</a:t>
            </a:r>
            <a:endParaRPr lang="en-US" sz="2000" dirty="0" smtClean="0"/>
          </a:p>
          <a:p>
            <a:pPr lvl="2" algn="just"/>
            <a:r>
              <a:rPr lang="en-US" sz="2000" b="1" i="1" dirty="0" smtClean="0"/>
              <a:t>Scientific Applications </a:t>
            </a:r>
            <a:r>
              <a:rPr lang="en-US" sz="2000" dirty="0" smtClean="0"/>
              <a:t>–</a:t>
            </a:r>
            <a:r>
              <a:rPr lang="en-US" sz="2000" i="1" dirty="0" smtClean="0">
                <a:solidFill>
                  <a:srgbClr val="C00000"/>
                </a:solidFill>
              </a:rPr>
              <a:t>aerospace simulation </a:t>
            </a:r>
            <a:r>
              <a:rPr lang="en-US" sz="2000" dirty="0" smtClean="0"/>
              <a:t>and </a:t>
            </a:r>
            <a:r>
              <a:rPr lang="en-US" sz="2000" i="1" dirty="0" smtClean="0">
                <a:solidFill>
                  <a:srgbClr val="C00000"/>
                </a:solidFill>
              </a:rPr>
              <a:t>biochemistry simulation</a:t>
            </a:r>
            <a:r>
              <a:rPr lang="en-US" sz="2000" dirty="0" smtClean="0"/>
              <a:t>, …etc.</a:t>
            </a:r>
          </a:p>
          <a:p>
            <a:pPr lvl="2" algn="just"/>
            <a:r>
              <a:rPr lang="en-US" sz="2000" b="1" i="1" dirty="0" smtClean="0"/>
              <a:t>Government Applications</a:t>
            </a:r>
            <a:r>
              <a:rPr lang="en-US" sz="2000" dirty="0" smtClean="0"/>
              <a:t>  </a:t>
            </a:r>
            <a:r>
              <a:rPr lang="en-US" sz="2000" i="1" dirty="0" smtClean="0">
                <a:solidFill>
                  <a:srgbClr val="C00000"/>
                </a:solidFill>
              </a:rPr>
              <a:t>national medical system </a:t>
            </a:r>
            <a:r>
              <a:rPr lang="en-US" sz="2000" dirty="0" smtClean="0"/>
              <a:t>and </a:t>
            </a:r>
            <a:r>
              <a:rPr lang="en-US" sz="2000" i="1" dirty="0" smtClean="0">
                <a:solidFill>
                  <a:srgbClr val="C00000"/>
                </a:solidFill>
              </a:rPr>
              <a:t>public transportation system service</a:t>
            </a:r>
            <a:r>
              <a:rPr lang="en-US" sz="2000" dirty="0" smtClean="0"/>
              <a:t>, …etc.</a:t>
            </a:r>
            <a:endParaRPr lang="en-US" sz="2000" dirty="0"/>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Software as a Service</a:t>
            </a:r>
            <a:endParaRPr lang="en-US" dirty="0"/>
          </a:p>
        </p:txBody>
      </p:sp>
      <p:sp>
        <p:nvSpPr>
          <p:cNvPr id="3" name="Content Placeholder 2"/>
          <p:cNvSpPr>
            <a:spLocks noGrp="1"/>
          </p:cNvSpPr>
          <p:nvPr>
            <p:ph idx="1"/>
          </p:nvPr>
        </p:nvSpPr>
        <p:spPr/>
        <p:txBody>
          <a:bodyPr>
            <a:normAutofit/>
          </a:bodyPr>
          <a:lstStyle/>
          <a:p>
            <a:r>
              <a:rPr lang="en-US" dirty="0" smtClean="0"/>
              <a:t>Provide service – </a:t>
            </a:r>
            <a:r>
              <a:rPr lang="en-US" b="1" dirty="0" smtClean="0"/>
              <a:t>Web Portal</a:t>
            </a:r>
          </a:p>
          <a:p>
            <a:pPr lvl="1" algn="just"/>
            <a:r>
              <a:rPr lang="en-US" sz="2400" dirty="0" smtClean="0"/>
              <a:t> standard search engine feature, </a:t>
            </a:r>
          </a:p>
          <a:p>
            <a:pPr lvl="1" algn="just"/>
            <a:r>
              <a:rPr lang="en-US" sz="2400" dirty="0" smtClean="0"/>
              <a:t>web portals offer other services such as e-mail, news, stock prices, information, databases and entertainment.</a:t>
            </a:r>
          </a:p>
          <a:p>
            <a:pPr lvl="1" algn="just"/>
            <a:r>
              <a:rPr lang="en-US" sz="2400" dirty="0" smtClean="0"/>
              <a:t>Some examples :</a:t>
            </a:r>
          </a:p>
          <a:p>
            <a:pPr lvl="2" algn="just"/>
            <a:r>
              <a:rPr lang="en-US" sz="2000" dirty="0" err="1" smtClean="0"/>
              <a:t>iGoogle</a:t>
            </a:r>
            <a:r>
              <a:rPr lang="en-US" sz="2000" dirty="0" smtClean="0"/>
              <a:t> - </a:t>
            </a:r>
            <a:r>
              <a:rPr lang="en-US" sz="2000" dirty="0"/>
              <a:t>personal web portal</a:t>
            </a:r>
            <a:endParaRPr lang="en-US" sz="2000" dirty="0" smtClean="0"/>
          </a:p>
          <a:p>
            <a:pPr lvl="2" algn="just"/>
            <a:r>
              <a:rPr lang="en-US" sz="2000" dirty="0" smtClean="0"/>
              <a:t>MSNBC - </a:t>
            </a:r>
            <a:r>
              <a:rPr lang="en-US" sz="2000" dirty="0"/>
              <a:t>American news cable and satellite television network</a:t>
            </a:r>
            <a:endParaRPr lang="en-US" sz="2000" dirty="0" smtClean="0"/>
          </a:p>
          <a:p>
            <a:pPr lvl="2" algn="just"/>
            <a:r>
              <a:rPr lang="en-US" sz="2000" dirty="0" err="1" smtClean="0"/>
              <a:t>Netvibes</a:t>
            </a:r>
            <a:r>
              <a:rPr lang="en-US" sz="2000" dirty="0" smtClean="0"/>
              <a:t> -  track </a:t>
            </a:r>
            <a:r>
              <a:rPr lang="en-US" sz="2000" dirty="0"/>
              <a:t>clients, customers and competitors across media sources all in one place, analyze live results ...</a:t>
            </a:r>
            <a:endParaRPr lang="en-US" sz="2000" dirty="0" smtClean="0"/>
          </a:p>
          <a:p>
            <a:pPr lvl="2" algn="just"/>
            <a:r>
              <a:rPr lang="en-US" sz="2000" dirty="0" smtClean="0"/>
              <a:t>Yahoo! - </a:t>
            </a:r>
            <a:r>
              <a:rPr lang="en-US" sz="2000" dirty="0"/>
              <a:t>Yahoo! is a web services </a:t>
            </a:r>
            <a:r>
              <a:rPr lang="en-US" sz="2000" dirty="0" smtClean="0"/>
              <a:t>provider</a:t>
            </a:r>
            <a:endParaRPr lang="en-US" sz="2000" dirty="0"/>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Deployment models</a:t>
            </a:r>
            <a:endParaRPr lang="en-US" dirty="0"/>
          </a:p>
        </p:txBody>
      </p:sp>
      <p:sp>
        <p:nvSpPr>
          <p:cNvPr id="3" name="Text Placeholder 2"/>
          <p:cNvSpPr>
            <a:spLocks noGrp="1"/>
          </p:cNvSpPr>
          <p:nvPr>
            <p:ph type="body" idx="1"/>
          </p:nvPr>
        </p:nvSpPr>
        <p:spPr/>
        <p:txBody>
          <a:bodyPr/>
          <a:lstStyle/>
          <a:p>
            <a:r>
              <a:rPr lang="en-US" dirty="0" smtClean="0">
                <a:solidFill>
                  <a:srgbClr val="C00000"/>
                </a:solidFill>
              </a:rPr>
              <a:t>How to deploy a cloud system ?</a:t>
            </a:r>
            <a:endParaRPr lang="en-US" dirty="0">
              <a:solidFill>
                <a:srgbClr val="C00000"/>
              </a:solidFill>
            </a:endParaRPr>
          </a:p>
        </p:txBody>
      </p:sp>
      <p:pic>
        <p:nvPicPr>
          <p:cNvPr id="4" name="Picture 6" descr="C:\Users\Andy\AppData\Local\Microsoft\Windows\Temporary Internet Files\Content.IE5\OHTRCXWF\MPj04308910000[1].jpg"/>
          <p:cNvPicPr>
            <a:picLocks noChangeAspect="1" noChangeArrowheads="1"/>
          </p:cNvPicPr>
          <p:nvPr/>
        </p:nvPicPr>
        <p:blipFill>
          <a:blip r:embed="rId2" cstate="print"/>
          <a:srcRect/>
          <a:stretch>
            <a:fillRect/>
          </a:stretch>
        </p:blipFill>
        <p:spPr bwMode="auto">
          <a:xfrm>
            <a:off x="5729957" y="228600"/>
            <a:ext cx="3185442" cy="43434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Deployment Model</a:t>
            </a:r>
            <a:endParaRPr lang="en-US" dirty="0"/>
          </a:p>
        </p:txBody>
      </p:sp>
      <p:sp>
        <p:nvSpPr>
          <p:cNvPr id="3" name="Content Placeholder 2"/>
          <p:cNvSpPr>
            <a:spLocks noGrp="1"/>
          </p:cNvSpPr>
          <p:nvPr>
            <p:ph idx="1"/>
          </p:nvPr>
        </p:nvSpPr>
        <p:spPr/>
        <p:txBody>
          <a:bodyPr/>
          <a:lstStyle/>
          <a:p>
            <a:r>
              <a:rPr lang="en-US" dirty="0" smtClean="0"/>
              <a:t>There are four primary cloud deployment models :</a:t>
            </a:r>
          </a:p>
          <a:p>
            <a:pPr lvl="1"/>
            <a:r>
              <a:rPr lang="en-US" dirty="0" smtClean="0"/>
              <a:t>Public Cloud</a:t>
            </a:r>
          </a:p>
          <a:p>
            <a:pPr lvl="1"/>
            <a:r>
              <a:rPr lang="en-US" dirty="0" smtClean="0"/>
              <a:t>Private Cloud</a:t>
            </a:r>
          </a:p>
          <a:p>
            <a:pPr lvl="1"/>
            <a:r>
              <a:rPr lang="en-US" dirty="0" smtClean="0"/>
              <a:t>Community Cloud</a:t>
            </a:r>
          </a:p>
          <a:p>
            <a:pPr lvl="1"/>
            <a:r>
              <a:rPr lang="en-US" dirty="0" smtClean="0"/>
              <a:t>Hybrid Cloud</a:t>
            </a:r>
            <a:br>
              <a:rPr lang="en-US" dirty="0" smtClean="0"/>
            </a:br>
            <a:endParaRPr lang="en-US" dirty="0" smtClean="0"/>
          </a:p>
          <a:p>
            <a:r>
              <a:rPr lang="en-US" dirty="0" smtClean="0"/>
              <a:t>Each can exhibit the previously discussed characteristics; their differences lie primarily in the scope and access of published cloud services, as they are made available to service consumers.</a:t>
            </a:r>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Deployment Models</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457200" y="1462087"/>
            <a:ext cx="8229600" cy="4557713"/>
          </a:xfrm>
          <a:prstGeom prst="rect">
            <a:avLst/>
          </a:prstGeom>
        </p:spPr>
      </p:pic>
    </p:spTree>
    <p:extLst>
      <p:ext uri="{BB962C8B-B14F-4D97-AF65-F5344CB8AC3E}">
        <p14:creationId xmlns:p14="http://schemas.microsoft.com/office/powerpoint/2010/main" val="4073918111"/>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Public Cloud</a:t>
            </a:r>
            <a:endParaRPr lang="en-US" dirty="0"/>
          </a:p>
        </p:txBody>
      </p:sp>
      <p:sp>
        <p:nvSpPr>
          <p:cNvPr id="3" name="Content Placeholder 2"/>
          <p:cNvSpPr>
            <a:spLocks noGrp="1"/>
          </p:cNvSpPr>
          <p:nvPr>
            <p:ph idx="1"/>
          </p:nvPr>
        </p:nvSpPr>
        <p:spPr>
          <a:xfrm>
            <a:off x="457200" y="1600200"/>
            <a:ext cx="8382000" cy="4525963"/>
          </a:xfrm>
        </p:spPr>
        <p:txBody>
          <a:bodyPr/>
          <a:lstStyle/>
          <a:p>
            <a:r>
              <a:rPr lang="en-US" dirty="0" smtClean="0"/>
              <a:t>Public cloud definition</a:t>
            </a:r>
          </a:p>
          <a:p>
            <a:pPr lvl="1"/>
            <a:r>
              <a:rPr lang="en-US" dirty="0" smtClean="0"/>
              <a:t>The cloud infrastructure is made available to the general public or a large industry group and is owned by an organization selling cloud services.</a:t>
            </a:r>
          </a:p>
          <a:p>
            <a:pPr lvl="1"/>
            <a:r>
              <a:rPr lang="en-US" dirty="0" smtClean="0"/>
              <a:t>Also known as external cloud or multi-tenant cloud, this model essentially represents a cloud environment that is openly accessible.</a:t>
            </a:r>
          </a:p>
          <a:p>
            <a:pPr lvl="1"/>
            <a:r>
              <a:rPr lang="en-US" dirty="0" smtClean="0"/>
              <a:t>Basic characteristics :</a:t>
            </a:r>
          </a:p>
          <a:p>
            <a:pPr lvl="2"/>
            <a:r>
              <a:rPr lang="en-US" dirty="0" smtClean="0"/>
              <a:t>Homogeneous infrastructure</a:t>
            </a:r>
          </a:p>
          <a:p>
            <a:pPr lvl="2"/>
            <a:r>
              <a:rPr lang="en-US" dirty="0" smtClean="0"/>
              <a:t>Common policies</a:t>
            </a:r>
          </a:p>
          <a:p>
            <a:pPr lvl="2"/>
            <a:r>
              <a:rPr lang="en-US" dirty="0" smtClean="0"/>
              <a:t>Shared resources and multi-tenant</a:t>
            </a:r>
          </a:p>
          <a:p>
            <a:pPr lvl="2"/>
            <a:r>
              <a:rPr lang="en-US" dirty="0" smtClean="0"/>
              <a:t>Leased or rented infrastructure</a:t>
            </a:r>
          </a:p>
          <a:p>
            <a:pPr lvl="2"/>
            <a:r>
              <a:rPr lang="en-US" dirty="0" smtClean="0"/>
              <a:t>Economies of </a:t>
            </a:r>
            <a:r>
              <a:rPr lang="en-US" dirty="0" smtClean="0"/>
              <a:t>scale -</a:t>
            </a:r>
            <a:r>
              <a:rPr lang="en-US" dirty="0"/>
              <a:t> because infrastructure costs are spread across all users, thus allowing each individual client to operate on a low-cost</a:t>
            </a:r>
            <a:endParaRPr lang="en-US" dirty="0" smtClean="0"/>
          </a:p>
        </p:txBody>
      </p:sp>
      <p:pic>
        <p:nvPicPr>
          <p:cNvPr id="1026" name="Picture 2"/>
          <p:cNvPicPr>
            <a:picLocks noChangeAspect="1" noChangeArrowheads="1"/>
          </p:cNvPicPr>
          <p:nvPr/>
        </p:nvPicPr>
        <p:blipFill>
          <a:blip r:embed="rId2" cstate="print"/>
          <a:srcRect/>
          <a:stretch>
            <a:fillRect/>
          </a:stretch>
        </p:blipFill>
        <p:spPr bwMode="auto">
          <a:xfrm>
            <a:off x="6248400" y="3581400"/>
            <a:ext cx="2013044" cy="191773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81000"/>
            <a:ext cx="8229600" cy="5745163"/>
          </a:xfrm>
        </p:spPr>
        <p:txBody>
          <a:bodyPr>
            <a:normAutofit fontScale="92500"/>
          </a:bodyPr>
          <a:lstStyle/>
          <a:p>
            <a:pPr marL="0" indent="0">
              <a:buNone/>
            </a:pPr>
            <a:r>
              <a:rPr lang="en-US" b="1" dirty="0"/>
              <a:t>Examples </a:t>
            </a:r>
            <a:r>
              <a:rPr lang="en-US" dirty="0"/>
              <a:t>of public clouds include </a:t>
            </a:r>
            <a:endParaRPr lang="en-US" dirty="0" smtClean="0"/>
          </a:p>
          <a:p>
            <a:r>
              <a:rPr lang="en-US" dirty="0" smtClean="0"/>
              <a:t>ESDS’s</a:t>
            </a:r>
            <a:r>
              <a:rPr lang="en-US" dirty="0"/>
              <a:t> </a:t>
            </a:r>
            <a:r>
              <a:rPr lang="en-US" b="1" dirty="0" err="1">
                <a:hlinkClick r:id="rId3"/>
              </a:rPr>
              <a:t>eNlight</a:t>
            </a:r>
            <a:r>
              <a:rPr lang="en-US" dirty="0"/>
              <a:t> Cloud, </a:t>
            </a:r>
            <a:endParaRPr lang="en-US" dirty="0" smtClean="0"/>
          </a:p>
          <a:p>
            <a:r>
              <a:rPr lang="en-US" dirty="0" smtClean="0"/>
              <a:t>Amazon </a:t>
            </a:r>
            <a:r>
              <a:rPr lang="en-US" dirty="0"/>
              <a:t>Elastic Compute Cloud (EC2), </a:t>
            </a:r>
            <a:endParaRPr lang="en-US" dirty="0" smtClean="0"/>
          </a:p>
          <a:p>
            <a:r>
              <a:rPr lang="en-US" dirty="0" smtClean="0"/>
              <a:t>IBM’s </a:t>
            </a:r>
            <a:r>
              <a:rPr lang="en-US" dirty="0"/>
              <a:t>Blue Cloud, </a:t>
            </a:r>
            <a:endParaRPr lang="en-US" dirty="0" smtClean="0"/>
          </a:p>
          <a:p>
            <a:r>
              <a:rPr lang="en-US" dirty="0" smtClean="0"/>
              <a:t>Sun </a:t>
            </a:r>
            <a:r>
              <a:rPr lang="en-US" dirty="0"/>
              <a:t>Cloud, </a:t>
            </a:r>
            <a:endParaRPr lang="en-US" dirty="0" smtClean="0"/>
          </a:p>
          <a:p>
            <a:r>
              <a:rPr lang="en-US" dirty="0" smtClean="0"/>
              <a:t>Google </a:t>
            </a:r>
            <a:r>
              <a:rPr lang="en-US" dirty="0" err="1"/>
              <a:t>AppEngine</a:t>
            </a:r>
            <a:r>
              <a:rPr lang="en-US" dirty="0"/>
              <a:t> and </a:t>
            </a:r>
            <a:endParaRPr lang="en-US" dirty="0" smtClean="0"/>
          </a:p>
          <a:p>
            <a:r>
              <a:rPr lang="en-US" dirty="0" smtClean="0"/>
              <a:t>Windows </a:t>
            </a:r>
            <a:r>
              <a:rPr lang="en-US" dirty="0"/>
              <a:t>Azure Services Platform</a:t>
            </a:r>
            <a:r>
              <a:rPr lang="en-US" dirty="0" smtClean="0"/>
              <a:t>.</a:t>
            </a:r>
          </a:p>
          <a:p>
            <a:r>
              <a:rPr lang="en-US" dirty="0"/>
              <a:t>Most of the </a:t>
            </a:r>
            <a:r>
              <a:rPr lang="en-US" dirty="0" err="1"/>
              <a:t>google</a:t>
            </a:r>
            <a:r>
              <a:rPr lang="en-US" dirty="0"/>
              <a:t> </a:t>
            </a:r>
            <a:r>
              <a:rPr lang="en-US" dirty="0" smtClean="0"/>
              <a:t>services</a:t>
            </a:r>
          </a:p>
          <a:p>
            <a:r>
              <a:rPr lang="en-US" dirty="0"/>
              <a:t>Google Doc, Spreadsheet </a:t>
            </a:r>
            <a:endParaRPr lang="en-US" dirty="0"/>
          </a:p>
          <a:p>
            <a:pPr marL="0" indent="0" algn="just">
              <a:lnSpc>
                <a:spcPct val="150000"/>
              </a:lnSpc>
              <a:buNone/>
            </a:pPr>
            <a:r>
              <a:rPr lang="en-US" dirty="0"/>
              <a:t>A</a:t>
            </a:r>
            <a:r>
              <a:rPr lang="en-US" sz="2000" dirty="0"/>
              <a:t> </a:t>
            </a:r>
            <a:r>
              <a:rPr lang="en-US" sz="2000" b="1" dirty="0"/>
              <a:t>public cloud</a:t>
            </a:r>
            <a:r>
              <a:rPr lang="en-US" sz="2000" dirty="0"/>
              <a:t> is one based on the standard </a:t>
            </a:r>
            <a:r>
              <a:rPr lang="en-US" sz="2000" dirty="0">
                <a:hlinkClick r:id="rId4"/>
              </a:rPr>
              <a:t>cloud computing</a:t>
            </a:r>
            <a:r>
              <a:rPr lang="en-US" sz="2000" dirty="0"/>
              <a:t> model, in which a service provider makes resources, such as virtual machines (VMs), applications or storage, available to the general public over the internet. Public cloud services may be free or offered on a pay-per-usage model.</a:t>
            </a:r>
            <a:endParaRPr lang="en-US" sz="2000" dirty="0"/>
          </a:p>
        </p:txBody>
      </p:sp>
    </p:spTree>
    <p:extLst>
      <p:ext uri="{BB962C8B-B14F-4D97-AF65-F5344CB8AC3E}">
        <p14:creationId xmlns:p14="http://schemas.microsoft.com/office/powerpoint/2010/main" val="289929265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內容版面配置區 2"/>
          <p:cNvSpPr>
            <a:spLocks noGrp="1"/>
          </p:cNvSpPr>
          <p:nvPr>
            <p:ph idx="1"/>
          </p:nvPr>
        </p:nvSpPr>
        <p:spPr/>
        <p:txBody>
          <a:bodyPr/>
          <a:lstStyle/>
          <a:p>
            <a:r>
              <a:rPr lang="en-US" altLang="zh-TW" sz="2400" smtClean="0"/>
              <a:t>Cloud computing providers usually offer a broad range of software services</a:t>
            </a:r>
          </a:p>
          <a:p>
            <a:pPr lvl="1"/>
            <a:r>
              <a:rPr lang="en-US" altLang="zh-TW" sz="2000" smtClean="0"/>
              <a:t>In addition to raw computing and storage</a:t>
            </a:r>
          </a:p>
          <a:p>
            <a:pPr lvl="1"/>
            <a:r>
              <a:rPr lang="en-US" altLang="zh-TW" sz="2000" smtClean="0"/>
              <a:t>Include APIs and development tools</a:t>
            </a:r>
          </a:p>
          <a:p>
            <a:pPr lvl="2"/>
            <a:r>
              <a:rPr lang="en-US" altLang="zh-TW" sz="1700" smtClean="0"/>
              <a:t>Allow developers to build seamlessly scalable applications upon their services</a:t>
            </a:r>
          </a:p>
          <a:p>
            <a:pPr lvl="1"/>
            <a:r>
              <a:rPr lang="en-US" altLang="zh-TW" sz="2000" smtClean="0"/>
              <a:t>Allow customers to run their everyday IT infrastructure “in the cloud”</a:t>
            </a:r>
            <a:endParaRPr lang="zh-TW" altLang="zh-TW" sz="2000" smtClean="0"/>
          </a:p>
          <a:p>
            <a:r>
              <a:rPr lang="en-US" altLang="zh-TW" sz="2400" smtClean="0"/>
              <a:t>Delivering computing as a utility has been realized with the advent of cloud computing</a:t>
            </a:r>
          </a:p>
          <a:p>
            <a:pPr lvl="1"/>
            <a:r>
              <a:rPr lang="en-US" altLang="zh-TW" sz="2000" smtClean="0"/>
              <a:t>The main technological advancements</a:t>
            </a:r>
          </a:p>
          <a:p>
            <a:pPr lvl="2"/>
            <a:r>
              <a:rPr lang="en-US" altLang="zh-TW" sz="1700" smtClean="0"/>
              <a:t>Public clouds, management tools, and development frameworks</a:t>
            </a:r>
          </a:p>
          <a:p>
            <a:endParaRPr lang="zh-TW" altLang="zh-TW" sz="2400" smtClean="0"/>
          </a:p>
          <a:p>
            <a:endParaRPr lang="zh-TW" altLang="en-US" sz="2400" smtClean="0"/>
          </a:p>
        </p:txBody>
      </p:sp>
      <p:sp>
        <p:nvSpPr>
          <p:cNvPr id="14339" name="標題 1"/>
          <p:cNvSpPr>
            <a:spLocks noGrp="1"/>
          </p:cNvSpPr>
          <p:nvPr>
            <p:ph type="title"/>
          </p:nvPr>
        </p:nvSpPr>
        <p:spPr>
          <a:xfrm>
            <a:off x="1219200" y="301625"/>
            <a:ext cx="7773988" cy="1143000"/>
          </a:xfrm>
        </p:spPr>
        <p:txBody>
          <a:bodyPr>
            <a:normAutofit fontScale="90000"/>
          </a:bodyPr>
          <a:lstStyle/>
          <a:p>
            <a:r>
              <a:rPr lang="en-US" altLang="zh-TW" smtClean="0"/>
              <a:t>Cloud Computing In A Nutshell (cont.)</a:t>
            </a:r>
            <a:endParaRPr lang="zh-TW" altLang="en-US" smtClean="0"/>
          </a:p>
        </p:txBody>
      </p:sp>
    </p:spTree>
    <p:extLst>
      <p:ext uri="{BB962C8B-B14F-4D97-AF65-F5344CB8AC3E}">
        <p14:creationId xmlns:p14="http://schemas.microsoft.com/office/powerpoint/2010/main" val="559109726"/>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Private Cloud</a:t>
            </a:r>
            <a:endParaRPr lang="en-US" dirty="0"/>
          </a:p>
        </p:txBody>
      </p:sp>
      <p:sp>
        <p:nvSpPr>
          <p:cNvPr id="3" name="Content Placeholder 2"/>
          <p:cNvSpPr>
            <a:spLocks noGrp="1"/>
          </p:cNvSpPr>
          <p:nvPr>
            <p:ph idx="1"/>
          </p:nvPr>
        </p:nvSpPr>
        <p:spPr>
          <a:xfrm>
            <a:off x="457200" y="1295400"/>
            <a:ext cx="8229600" cy="4800600"/>
          </a:xfrm>
        </p:spPr>
        <p:txBody>
          <a:bodyPr>
            <a:noAutofit/>
          </a:bodyPr>
          <a:lstStyle/>
          <a:p>
            <a:r>
              <a:rPr lang="en-US" dirty="0" smtClean="0"/>
              <a:t>Private cloud definition</a:t>
            </a:r>
          </a:p>
          <a:p>
            <a:pPr lvl="1"/>
            <a:r>
              <a:rPr lang="en-US" dirty="0" smtClean="0"/>
              <a:t>The cloud infrastructure is operated solely for an organization. It may be managed by the organization or a third party and may exist on premise or off premise.</a:t>
            </a:r>
          </a:p>
          <a:p>
            <a:pPr lvl="1"/>
            <a:r>
              <a:rPr lang="en-US" dirty="0" smtClean="0"/>
              <a:t>Also referred to as internal cloud or on-premise cloud, a private cloud intentionally limits access to its resources to service consumers that belong to the same organization that owns the cloud.</a:t>
            </a:r>
          </a:p>
          <a:p>
            <a:pPr lvl="1"/>
            <a:r>
              <a:rPr lang="en-US" dirty="0" smtClean="0"/>
              <a:t>Basic characteristics :</a:t>
            </a:r>
          </a:p>
          <a:p>
            <a:pPr lvl="2"/>
            <a:r>
              <a:rPr lang="en-US" dirty="0" smtClean="0"/>
              <a:t>Heterogeneous infrastructure</a:t>
            </a:r>
          </a:p>
          <a:p>
            <a:pPr lvl="2"/>
            <a:r>
              <a:rPr lang="en-US" dirty="0" smtClean="0"/>
              <a:t>Customized and tailored policies</a:t>
            </a:r>
          </a:p>
          <a:p>
            <a:pPr lvl="2"/>
            <a:r>
              <a:rPr lang="en-US" dirty="0" smtClean="0"/>
              <a:t>Dedicated resources</a:t>
            </a:r>
          </a:p>
          <a:p>
            <a:pPr lvl="2"/>
            <a:r>
              <a:rPr lang="en-US" dirty="0" smtClean="0"/>
              <a:t>In-house infrastructure</a:t>
            </a:r>
          </a:p>
          <a:p>
            <a:pPr lvl="2"/>
            <a:r>
              <a:rPr lang="en-US" dirty="0" smtClean="0"/>
              <a:t>End-to-end control </a:t>
            </a:r>
            <a:endParaRPr lang="en-US" dirty="0"/>
          </a:p>
        </p:txBody>
      </p:sp>
      <p:pic>
        <p:nvPicPr>
          <p:cNvPr id="2050" name="Picture 2"/>
          <p:cNvPicPr>
            <a:picLocks noChangeAspect="1" noChangeArrowheads="1"/>
          </p:cNvPicPr>
          <p:nvPr/>
        </p:nvPicPr>
        <p:blipFill>
          <a:blip r:embed="rId3" cstate="print"/>
          <a:srcRect/>
          <a:stretch>
            <a:fillRect/>
          </a:stretch>
        </p:blipFill>
        <p:spPr bwMode="auto">
          <a:xfrm>
            <a:off x="5724600" y="3810000"/>
            <a:ext cx="3120776" cy="288680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a:t>P</a:t>
            </a:r>
            <a:r>
              <a:rPr lang="en-US" dirty="0" smtClean="0"/>
              <a:t>rivate </a:t>
            </a:r>
            <a:r>
              <a:rPr lang="en-US" dirty="0"/>
              <a:t>cloud storage allows them to control highly sensitive data by meeting regulations and industry-based criteria, whether that be medical records, trade secrets, or other classified information</a:t>
            </a:r>
            <a:endParaRPr lang="en-US" dirty="0"/>
          </a:p>
        </p:txBody>
      </p:sp>
    </p:spTree>
    <p:extLst>
      <p:ext uri="{BB962C8B-B14F-4D97-AF65-F5344CB8AC3E}">
        <p14:creationId xmlns:p14="http://schemas.microsoft.com/office/powerpoint/2010/main" val="1714402752"/>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Public vs. Private</a:t>
            </a:r>
            <a:endParaRPr lang="en-US" dirty="0"/>
          </a:p>
        </p:txBody>
      </p:sp>
      <p:sp>
        <p:nvSpPr>
          <p:cNvPr id="3" name="Content Placeholder 2"/>
          <p:cNvSpPr>
            <a:spLocks noGrp="1"/>
          </p:cNvSpPr>
          <p:nvPr>
            <p:ph idx="1"/>
          </p:nvPr>
        </p:nvSpPr>
        <p:spPr>
          <a:xfrm>
            <a:off x="457200" y="1600201"/>
            <a:ext cx="8229600" cy="609600"/>
          </a:xfrm>
        </p:spPr>
        <p:txBody>
          <a:bodyPr/>
          <a:lstStyle/>
          <a:p>
            <a:r>
              <a:rPr lang="en-US" dirty="0" smtClean="0"/>
              <a:t>Comparison :</a:t>
            </a:r>
          </a:p>
        </p:txBody>
      </p:sp>
      <p:graphicFrame>
        <p:nvGraphicFramePr>
          <p:cNvPr id="5" name="Table 4"/>
          <p:cNvGraphicFramePr>
            <a:graphicFrameLocks noGrp="1"/>
          </p:cNvGraphicFramePr>
          <p:nvPr/>
        </p:nvGraphicFramePr>
        <p:xfrm>
          <a:off x="990600" y="2575560"/>
          <a:ext cx="7162800" cy="2225040"/>
        </p:xfrm>
        <a:graphic>
          <a:graphicData uri="http://schemas.openxmlformats.org/drawingml/2006/table">
            <a:tbl>
              <a:tblPr firstRow="1" bandRow="1">
                <a:tableStyleId>{7DF18680-E054-41AD-8BC1-D1AEF772440D}</a:tableStyleId>
              </a:tblPr>
              <a:tblGrid>
                <a:gridCol w="1752600"/>
                <a:gridCol w="2667000"/>
                <a:gridCol w="2743200"/>
              </a:tblGrid>
              <a:tr h="370840">
                <a:tc>
                  <a:txBody>
                    <a:bodyPr/>
                    <a:lstStyle/>
                    <a:p>
                      <a:endParaRPr lang="en-US" dirty="0"/>
                    </a:p>
                  </a:txBody>
                  <a:tcPr/>
                </a:tc>
                <a:tc>
                  <a:txBody>
                    <a:bodyPr/>
                    <a:lstStyle/>
                    <a:p>
                      <a:r>
                        <a:rPr lang="en-US" dirty="0" smtClean="0"/>
                        <a:t>Public Cloud</a:t>
                      </a:r>
                      <a:endParaRPr lang="en-US" dirty="0"/>
                    </a:p>
                  </a:txBody>
                  <a:tcPr/>
                </a:tc>
                <a:tc>
                  <a:txBody>
                    <a:bodyPr/>
                    <a:lstStyle/>
                    <a:p>
                      <a:r>
                        <a:rPr lang="en-US" dirty="0" smtClean="0"/>
                        <a:t>Private Cloud</a:t>
                      </a:r>
                      <a:endParaRPr lang="en-US" dirty="0"/>
                    </a:p>
                  </a:txBody>
                  <a:tcPr/>
                </a:tc>
              </a:tr>
              <a:tr h="370840">
                <a:tc>
                  <a:txBody>
                    <a:bodyPr/>
                    <a:lstStyle/>
                    <a:p>
                      <a:r>
                        <a:rPr lang="en-US" b="1" i="1" dirty="0" smtClean="0"/>
                        <a:t>Infrastructure</a:t>
                      </a:r>
                      <a:endParaRPr lang="en-US" b="1" i="1" dirty="0"/>
                    </a:p>
                  </a:txBody>
                  <a:tcPr anchor="ctr"/>
                </a:tc>
                <a:tc>
                  <a:txBody>
                    <a:bodyPr/>
                    <a:lstStyle/>
                    <a:p>
                      <a:pPr algn="l"/>
                      <a:r>
                        <a:rPr lang="en-US" sz="1800" i="1" kern="1200" dirty="0" smtClean="0">
                          <a:solidFill>
                            <a:schemeClr val="tx1"/>
                          </a:solidFill>
                          <a:latin typeface="+mn-lt"/>
                          <a:ea typeface="+mn-ea"/>
                          <a:cs typeface="+mn-cs"/>
                        </a:rPr>
                        <a:t>Homogeneous </a:t>
                      </a:r>
                      <a:endParaRPr lang="en-US" sz="1800" i="1" kern="1200" dirty="0">
                        <a:solidFill>
                          <a:schemeClr val="tx1"/>
                        </a:solidFill>
                        <a:latin typeface="+mn-lt"/>
                        <a:ea typeface="+mn-ea"/>
                        <a:cs typeface="+mn-cs"/>
                      </a:endParaRPr>
                    </a:p>
                  </a:txBody>
                  <a:tcPr anchor="ctr"/>
                </a:tc>
                <a:tc>
                  <a:txBody>
                    <a:bodyPr/>
                    <a:lstStyle/>
                    <a:p>
                      <a:pPr algn="l"/>
                      <a:r>
                        <a:rPr lang="en-US" sz="1800" i="1" kern="1200" dirty="0" smtClean="0">
                          <a:solidFill>
                            <a:schemeClr val="tx1"/>
                          </a:solidFill>
                          <a:latin typeface="+mn-lt"/>
                          <a:ea typeface="+mn-ea"/>
                          <a:cs typeface="+mn-cs"/>
                        </a:rPr>
                        <a:t>Heterogeneous</a:t>
                      </a:r>
                      <a:endParaRPr lang="en-US" sz="1800" i="1" kern="1200" dirty="0">
                        <a:solidFill>
                          <a:schemeClr val="tx1"/>
                        </a:solidFill>
                        <a:latin typeface="+mn-lt"/>
                        <a:ea typeface="+mn-ea"/>
                        <a:cs typeface="+mn-cs"/>
                      </a:endParaRPr>
                    </a:p>
                  </a:txBody>
                  <a:tcPr anchor="ctr"/>
                </a:tc>
              </a:tr>
              <a:tr h="370840">
                <a:tc>
                  <a:txBody>
                    <a:bodyPr/>
                    <a:lstStyle/>
                    <a:p>
                      <a:r>
                        <a:rPr lang="en-US" b="1" i="1" dirty="0" smtClean="0"/>
                        <a:t>Policy Model</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i="1" kern="1200" dirty="0" smtClean="0">
                          <a:solidFill>
                            <a:schemeClr val="tx1"/>
                          </a:solidFill>
                          <a:latin typeface="+mn-lt"/>
                          <a:ea typeface="+mn-ea"/>
                          <a:cs typeface="+mn-cs"/>
                        </a:rPr>
                        <a:t>Common defined</a:t>
                      </a:r>
                      <a:endParaRPr lang="en-US" sz="1800" i="1" kern="1200" dirty="0">
                        <a:solidFill>
                          <a:schemeClr val="tx1"/>
                        </a:solidFill>
                        <a:latin typeface="+mn-lt"/>
                        <a:ea typeface="+mn-ea"/>
                        <a:cs typeface="+mn-cs"/>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i="1" kern="1200" dirty="0" smtClean="0">
                          <a:solidFill>
                            <a:schemeClr val="tx1"/>
                          </a:solidFill>
                          <a:latin typeface="+mn-lt"/>
                          <a:ea typeface="+mn-ea"/>
                          <a:cs typeface="+mn-cs"/>
                        </a:rPr>
                        <a:t>Customized &amp; Tailored </a:t>
                      </a:r>
                      <a:endParaRPr lang="en-US" sz="1800" i="1" kern="1200" dirty="0">
                        <a:solidFill>
                          <a:schemeClr val="tx1"/>
                        </a:solidFill>
                        <a:latin typeface="+mn-lt"/>
                        <a:ea typeface="+mn-ea"/>
                        <a:cs typeface="+mn-cs"/>
                      </a:endParaRPr>
                    </a:p>
                  </a:txBody>
                  <a:tcPr anchor="ctr"/>
                </a:tc>
              </a:tr>
              <a:tr h="370840">
                <a:tc>
                  <a:txBody>
                    <a:bodyPr/>
                    <a:lstStyle/>
                    <a:p>
                      <a:r>
                        <a:rPr lang="en-US" b="1" i="1" dirty="0" smtClean="0"/>
                        <a:t>Resource Model</a:t>
                      </a:r>
                      <a:endParaRPr lang="en-US" b="1" i="1" dirty="0"/>
                    </a:p>
                  </a:txBody>
                  <a:tcPr anchor="ctr"/>
                </a:tc>
                <a:tc>
                  <a:txBody>
                    <a:bodyPr/>
                    <a:lstStyle/>
                    <a:p>
                      <a:pPr algn="l"/>
                      <a:r>
                        <a:rPr lang="en-US" sz="1800" i="1" kern="1200" dirty="0" smtClean="0">
                          <a:solidFill>
                            <a:schemeClr val="tx1"/>
                          </a:solidFill>
                          <a:latin typeface="+mn-lt"/>
                          <a:ea typeface="+mn-ea"/>
                          <a:cs typeface="+mn-cs"/>
                        </a:rPr>
                        <a:t>Shared &amp; Multi-tenant</a:t>
                      </a:r>
                      <a:endParaRPr lang="en-US" sz="1800" i="1" kern="1200" dirty="0">
                        <a:solidFill>
                          <a:schemeClr val="tx1"/>
                        </a:solidFill>
                        <a:latin typeface="+mn-lt"/>
                        <a:ea typeface="+mn-ea"/>
                        <a:cs typeface="+mn-cs"/>
                      </a:endParaRPr>
                    </a:p>
                  </a:txBody>
                  <a:tcPr anchor="ctr"/>
                </a:tc>
                <a:tc>
                  <a:txBody>
                    <a:bodyPr/>
                    <a:lstStyle/>
                    <a:p>
                      <a:pPr algn="l"/>
                      <a:r>
                        <a:rPr lang="en-US" sz="1800" i="1" kern="1200" dirty="0" smtClean="0">
                          <a:solidFill>
                            <a:schemeClr val="tx1"/>
                          </a:solidFill>
                          <a:latin typeface="+mn-lt"/>
                          <a:ea typeface="+mn-ea"/>
                          <a:cs typeface="+mn-cs"/>
                        </a:rPr>
                        <a:t>Dedicated</a:t>
                      </a:r>
                      <a:endParaRPr lang="en-US" sz="1800" i="1" kern="1200" dirty="0">
                        <a:solidFill>
                          <a:schemeClr val="tx1"/>
                        </a:solidFill>
                        <a:latin typeface="+mn-lt"/>
                        <a:ea typeface="+mn-ea"/>
                        <a:cs typeface="+mn-cs"/>
                      </a:endParaRPr>
                    </a:p>
                  </a:txBody>
                  <a:tcPr anchor="ctr"/>
                </a:tc>
              </a:tr>
              <a:tr h="370840">
                <a:tc>
                  <a:txBody>
                    <a:bodyPr/>
                    <a:lstStyle/>
                    <a:p>
                      <a:r>
                        <a:rPr lang="en-US" b="1" i="1" dirty="0" smtClean="0"/>
                        <a:t>Cost Model</a:t>
                      </a:r>
                      <a:endParaRPr lang="en-US" b="1" i="1" dirty="0"/>
                    </a:p>
                  </a:txBody>
                  <a:tcPr anchor="ctr"/>
                </a:tc>
                <a:tc>
                  <a:txBody>
                    <a:bodyPr/>
                    <a:lstStyle/>
                    <a:p>
                      <a:pPr algn="l"/>
                      <a:r>
                        <a:rPr lang="en-US" sz="1800" i="1" kern="1200" dirty="0" smtClean="0">
                          <a:solidFill>
                            <a:schemeClr val="tx1"/>
                          </a:solidFill>
                          <a:latin typeface="+mn-lt"/>
                          <a:ea typeface="+mn-ea"/>
                          <a:cs typeface="+mn-cs"/>
                        </a:rPr>
                        <a:t>Operational</a:t>
                      </a:r>
                      <a:r>
                        <a:rPr lang="en-US" sz="1800" i="1" kern="1200" baseline="0" dirty="0" smtClean="0">
                          <a:solidFill>
                            <a:schemeClr val="tx1"/>
                          </a:solidFill>
                          <a:latin typeface="+mn-lt"/>
                          <a:ea typeface="+mn-ea"/>
                          <a:cs typeface="+mn-cs"/>
                        </a:rPr>
                        <a:t> expenditure</a:t>
                      </a:r>
                      <a:endParaRPr lang="en-US" sz="1800" i="1" kern="1200" dirty="0">
                        <a:solidFill>
                          <a:schemeClr val="tx1"/>
                        </a:solidFill>
                        <a:latin typeface="+mn-lt"/>
                        <a:ea typeface="+mn-ea"/>
                        <a:cs typeface="+mn-cs"/>
                      </a:endParaRPr>
                    </a:p>
                  </a:txBody>
                  <a:tcPr anchor="ctr"/>
                </a:tc>
                <a:tc>
                  <a:txBody>
                    <a:bodyPr/>
                    <a:lstStyle/>
                    <a:p>
                      <a:pPr algn="l"/>
                      <a:r>
                        <a:rPr lang="en-US" sz="1800" i="1" kern="1200" dirty="0" smtClean="0">
                          <a:solidFill>
                            <a:schemeClr val="tx1"/>
                          </a:solidFill>
                          <a:latin typeface="+mn-lt"/>
                          <a:ea typeface="+mn-ea"/>
                          <a:cs typeface="+mn-cs"/>
                        </a:rPr>
                        <a:t>Capital</a:t>
                      </a:r>
                      <a:r>
                        <a:rPr lang="en-US" sz="1800" i="1" kern="1200" baseline="0" dirty="0" smtClean="0">
                          <a:solidFill>
                            <a:schemeClr val="tx1"/>
                          </a:solidFill>
                          <a:latin typeface="+mn-lt"/>
                          <a:ea typeface="+mn-ea"/>
                          <a:cs typeface="+mn-cs"/>
                        </a:rPr>
                        <a:t> expenditure</a:t>
                      </a:r>
                      <a:endParaRPr lang="en-US" sz="1800" i="1" kern="1200" dirty="0">
                        <a:solidFill>
                          <a:schemeClr val="tx1"/>
                        </a:solidFill>
                        <a:latin typeface="+mn-lt"/>
                        <a:ea typeface="+mn-ea"/>
                        <a:cs typeface="+mn-cs"/>
                      </a:endParaRPr>
                    </a:p>
                  </a:txBody>
                  <a:tcPr anchor="ctr"/>
                </a:tc>
              </a:tr>
              <a:tr h="370840">
                <a:tc>
                  <a:txBody>
                    <a:bodyPr/>
                    <a:lstStyle/>
                    <a:p>
                      <a:r>
                        <a:rPr lang="en-US" b="1" i="1" dirty="0" smtClean="0"/>
                        <a:t>Economy</a:t>
                      </a:r>
                      <a:r>
                        <a:rPr lang="en-US" b="1" i="1" baseline="0" dirty="0" smtClean="0"/>
                        <a:t> Model</a:t>
                      </a:r>
                      <a:endParaRPr lang="en-US" b="1" i="1" dirty="0"/>
                    </a:p>
                  </a:txBody>
                  <a:tcPr anchor="ctr"/>
                </a:tc>
                <a:tc>
                  <a:txBody>
                    <a:bodyPr/>
                    <a:lstStyle/>
                    <a:p>
                      <a:pPr algn="l"/>
                      <a:r>
                        <a:rPr lang="en-US" sz="1800" i="1" kern="1200" dirty="0" smtClean="0">
                          <a:solidFill>
                            <a:schemeClr val="tx1"/>
                          </a:solidFill>
                          <a:latin typeface="+mn-lt"/>
                          <a:ea typeface="+mn-ea"/>
                          <a:cs typeface="+mn-cs"/>
                        </a:rPr>
                        <a:t>Large</a:t>
                      </a:r>
                      <a:r>
                        <a:rPr lang="en-US" sz="1800" i="1" kern="1200" baseline="0" dirty="0" smtClean="0">
                          <a:solidFill>
                            <a:schemeClr val="tx1"/>
                          </a:solidFill>
                          <a:latin typeface="+mn-lt"/>
                          <a:ea typeface="+mn-ea"/>
                          <a:cs typeface="+mn-cs"/>
                        </a:rPr>
                        <a:t> economy of scale</a:t>
                      </a:r>
                      <a:endParaRPr lang="en-US" sz="1800" i="1" kern="1200" dirty="0">
                        <a:solidFill>
                          <a:schemeClr val="tx1"/>
                        </a:solidFill>
                        <a:latin typeface="+mn-lt"/>
                        <a:ea typeface="+mn-ea"/>
                        <a:cs typeface="+mn-cs"/>
                      </a:endParaRPr>
                    </a:p>
                  </a:txBody>
                  <a:tcPr anchor="ctr"/>
                </a:tc>
                <a:tc>
                  <a:txBody>
                    <a:bodyPr/>
                    <a:lstStyle/>
                    <a:p>
                      <a:pPr algn="l"/>
                      <a:r>
                        <a:rPr lang="en-US" sz="1800" i="1" kern="1200" dirty="0" smtClean="0">
                          <a:solidFill>
                            <a:schemeClr val="tx1"/>
                          </a:solidFill>
                          <a:latin typeface="+mn-lt"/>
                          <a:ea typeface="+mn-ea"/>
                          <a:cs typeface="+mn-cs"/>
                        </a:rPr>
                        <a:t>End-to-end</a:t>
                      </a:r>
                      <a:r>
                        <a:rPr lang="en-US" sz="1800" i="1" kern="1200" baseline="0" dirty="0" smtClean="0">
                          <a:solidFill>
                            <a:schemeClr val="tx1"/>
                          </a:solidFill>
                          <a:latin typeface="+mn-lt"/>
                          <a:ea typeface="+mn-ea"/>
                          <a:cs typeface="+mn-cs"/>
                        </a:rPr>
                        <a:t> control</a:t>
                      </a:r>
                      <a:endParaRPr lang="en-US" sz="1800" i="1" kern="1200" dirty="0">
                        <a:solidFill>
                          <a:schemeClr val="tx1"/>
                        </a:solidFill>
                        <a:latin typeface="+mn-lt"/>
                        <a:ea typeface="+mn-ea"/>
                        <a:cs typeface="+mn-cs"/>
                      </a:endParaRPr>
                    </a:p>
                  </a:txBody>
                  <a:tcPr anchor="ctr"/>
                </a:tc>
              </a:tr>
            </a:tbl>
          </a:graphicData>
        </a:graphic>
      </p:graphicFrame>
      <p:sp>
        <p:nvSpPr>
          <p:cNvPr id="4" name="Rectangle 3"/>
          <p:cNvSpPr/>
          <p:nvPr/>
        </p:nvSpPr>
        <p:spPr>
          <a:xfrm>
            <a:off x="11373" y="4876800"/>
            <a:ext cx="9296400" cy="615553"/>
          </a:xfrm>
          <a:prstGeom prst="rect">
            <a:avLst/>
          </a:prstGeom>
        </p:spPr>
        <p:txBody>
          <a:bodyPr wrap="square">
            <a:spAutoFit/>
          </a:bodyPr>
          <a:lstStyle/>
          <a:p>
            <a:pPr algn="just"/>
            <a:r>
              <a:rPr lang="en-US" sz="1600" dirty="0">
                <a:solidFill>
                  <a:srgbClr val="555557"/>
                </a:solidFill>
                <a:latin typeface="Open Sans"/>
              </a:rPr>
              <a:t> </a:t>
            </a:r>
            <a:r>
              <a:rPr lang="en-US" sz="1600" dirty="0" smtClean="0">
                <a:solidFill>
                  <a:srgbClr val="555557"/>
                </a:solidFill>
                <a:latin typeface="Open Sans"/>
              </a:rPr>
              <a:t>A</a:t>
            </a:r>
            <a:r>
              <a:rPr lang="en-US" sz="1600" dirty="0">
                <a:solidFill>
                  <a:srgbClr val="555557"/>
                </a:solidFill>
                <a:latin typeface="Open Sans"/>
              </a:rPr>
              <a:t> </a:t>
            </a:r>
            <a:r>
              <a:rPr lang="en-US" sz="1600" b="1" i="1" dirty="0" smtClean="0">
                <a:solidFill>
                  <a:srgbClr val="555557"/>
                </a:solidFill>
                <a:latin typeface="Open Sans"/>
              </a:rPr>
              <a:t>homogeneous </a:t>
            </a:r>
            <a:r>
              <a:rPr lang="en-US" sz="1600" b="1" dirty="0" smtClean="0">
                <a:solidFill>
                  <a:srgbClr val="555557"/>
                </a:solidFill>
                <a:latin typeface="Open Sans"/>
              </a:rPr>
              <a:t>cloud </a:t>
            </a:r>
            <a:r>
              <a:rPr lang="en-US" sz="1600" dirty="0">
                <a:solidFill>
                  <a:srgbClr val="555557"/>
                </a:solidFill>
                <a:latin typeface="Open Sans"/>
              </a:rPr>
              <a:t>is one where the entire software stack, from the hypervisor </a:t>
            </a:r>
            <a:r>
              <a:rPr lang="en-US" sz="1600" dirty="0" smtClean="0">
                <a:solidFill>
                  <a:srgbClr val="555557"/>
                </a:solidFill>
                <a:latin typeface="Open Sans"/>
              </a:rPr>
              <a:t>through </a:t>
            </a:r>
            <a:r>
              <a:rPr lang="en-US" sz="1600" dirty="0">
                <a:solidFill>
                  <a:srgbClr val="555557"/>
                </a:solidFill>
                <a:latin typeface="Open Sans"/>
              </a:rPr>
              <a:t>various intermediate management layers, all the way to the end-user portal, is provided by one vendor</a:t>
            </a:r>
            <a:r>
              <a:rPr lang="en-US" dirty="0">
                <a:solidFill>
                  <a:srgbClr val="555557"/>
                </a:solidFill>
                <a:latin typeface="Open Sans"/>
              </a:rPr>
              <a:t>.</a:t>
            </a:r>
            <a:endParaRPr lang="en-US" dirty="0"/>
          </a:p>
        </p:txBody>
      </p:sp>
      <p:sp>
        <p:nvSpPr>
          <p:cNvPr id="6" name="Rectangle 5"/>
          <p:cNvSpPr/>
          <p:nvPr/>
        </p:nvSpPr>
        <p:spPr>
          <a:xfrm>
            <a:off x="89847" y="5741986"/>
            <a:ext cx="9217925" cy="584775"/>
          </a:xfrm>
          <a:prstGeom prst="rect">
            <a:avLst/>
          </a:prstGeom>
        </p:spPr>
        <p:txBody>
          <a:bodyPr wrap="square">
            <a:spAutoFit/>
          </a:bodyPr>
          <a:lstStyle/>
          <a:p>
            <a:pPr algn="just"/>
            <a:r>
              <a:rPr lang="en-US" sz="1600" dirty="0">
                <a:solidFill>
                  <a:srgbClr val="555557"/>
                </a:solidFill>
                <a:latin typeface="Open Sans"/>
              </a:rPr>
              <a:t>A </a:t>
            </a:r>
            <a:r>
              <a:rPr lang="en-US" sz="1600" b="1" i="1" dirty="0">
                <a:solidFill>
                  <a:srgbClr val="555557"/>
                </a:solidFill>
                <a:latin typeface="Open Sans"/>
              </a:rPr>
              <a:t>heterogeneous</a:t>
            </a:r>
            <a:r>
              <a:rPr lang="en-US" sz="1600" b="1" dirty="0">
                <a:solidFill>
                  <a:srgbClr val="555557"/>
                </a:solidFill>
                <a:latin typeface="Open Sans"/>
              </a:rPr>
              <a:t> cloud</a:t>
            </a:r>
            <a:r>
              <a:rPr lang="en-US" sz="1600" dirty="0">
                <a:solidFill>
                  <a:srgbClr val="555557"/>
                </a:solidFill>
                <a:latin typeface="Open Sans"/>
              </a:rPr>
              <a:t>, on the other hand, integrates components by many different vendors, either at different levels </a:t>
            </a:r>
            <a:r>
              <a:rPr lang="en-US" sz="1600" dirty="0" smtClean="0">
                <a:solidFill>
                  <a:srgbClr val="555557"/>
                </a:solidFill>
                <a:latin typeface="Open Sans"/>
              </a:rPr>
              <a:t>or </a:t>
            </a:r>
            <a:r>
              <a:rPr lang="en-US" sz="1600" dirty="0">
                <a:solidFill>
                  <a:srgbClr val="555557"/>
                </a:solidFill>
                <a:latin typeface="Open Sans"/>
              </a:rPr>
              <a:t>even at the same </a:t>
            </a:r>
            <a:r>
              <a:rPr lang="en-US" sz="1600" dirty="0" smtClean="0">
                <a:solidFill>
                  <a:srgbClr val="555557"/>
                </a:solidFill>
                <a:latin typeface="Open Sans"/>
              </a:rPr>
              <a:t>level.</a:t>
            </a:r>
            <a:endParaRPr lang="en-US" sz="1600" dirty="0"/>
          </a:p>
        </p:txBody>
      </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Community Cloud</a:t>
            </a:r>
            <a:endParaRPr lang="en-US" dirty="0"/>
          </a:p>
        </p:txBody>
      </p:sp>
      <p:sp>
        <p:nvSpPr>
          <p:cNvPr id="3" name="Content Placeholder 2"/>
          <p:cNvSpPr>
            <a:spLocks noGrp="1"/>
          </p:cNvSpPr>
          <p:nvPr>
            <p:ph idx="1"/>
          </p:nvPr>
        </p:nvSpPr>
        <p:spPr/>
        <p:txBody>
          <a:bodyPr/>
          <a:lstStyle/>
          <a:p>
            <a:r>
              <a:rPr lang="en-US" dirty="0" smtClean="0"/>
              <a:t>Community cloud definition</a:t>
            </a:r>
          </a:p>
          <a:p>
            <a:pPr lvl="1"/>
            <a:r>
              <a:rPr lang="en-US" dirty="0" smtClean="0"/>
              <a:t>The cloud infrastructure is shared by several organizations and supports a specific community that has shared concerns (e.g., mission, security requirements, policy, and compliance considerations). </a:t>
            </a:r>
          </a:p>
        </p:txBody>
      </p:sp>
      <p:pic>
        <p:nvPicPr>
          <p:cNvPr id="10244" name="Picture 4" descr="[14.PNG]"/>
          <p:cNvPicPr>
            <a:picLocks noChangeAspect="1" noChangeArrowheads="1"/>
          </p:cNvPicPr>
          <p:nvPr/>
        </p:nvPicPr>
        <p:blipFill>
          <a:blip r:embed="rId2" cstate="print"/>
          <a:srcRect/>
          <a:stretch>
            <a:fillRect/>
          </a:stretch>
        </p:blipFill>
        <p:spPr bwMode="auto">
          <a:xfrm>
            <a:off x="3733800" y="3200400"/>
            <a:ext cx="5295992" cy="3657600"/>
          </a:xfrm>
          <a:prstGeom prst="rect">
            <a:avLst/>
          </a:prstGeom>
          <a:noFill/>
        </p:spPr>
      </p:pic>
      <p:sp>
        <p:nvSpPr>
          <p:cNvPr id="4" name="Rectangle 3"/>
          <p:cNvSpPr/>
          <p:nvPr/>
        </p:nvSpPr>
        <p:spPr>
          <a:xfrm>
            <a:off x="114208" y="3860593"/>
            <a:ext cx="3009992" cy="2862322"/>
          </a:xfrm>
          <a:prstGeom prst="rect">
            <a:avLst/>
          </a:prstGeom>
        </p:spPr>
        <p:txBody>
          <a:bodyPr wrap="square">
            <a:spAutoFit/>
          </a:bodyPr>
          <a:lstStyle/>
          <a:p>
            <a:pPr algn="just"/>
            <a:r>
              <a:rPr lang="en-US" dirty="0">
                <a:solidFill>
                  <a:srgbClr val="333333"/>
                </a:solidFill>
                <a:latin typeface="Open-sans"/>
              </a:rPr>
              <a:t>Community clouds are often designed for businesses and organizations working on joint projects, applications, or research, which requires a central cloud computing facility for building, managing and executing such </a:t>
            </a:r>
            <a:r>
              <a:rPr lang="en-US" dirty="0" smtClean="0">
                <a:solidFill>
                  <a:srgbClr val="333333"/>
                </a:solidFill>
                <a:latin typeface="Open-sans"/>
              </a:rPr>
              <a:t>projects.</a:t>
            </a:r>
            <a:endParaRPr lang="en-US" dirty="0"/>
          </a:p>
        </p:txBody>
      </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Hybrid Cloud</a:t>
            </a:r>
            <a:endParaRPr lang="en-US" dirty="0"/>
          </a:p>
        </p:txBody>
      </p:sp>
      <p:sp>
        <p:nvSpPr>
          <p:cNvPr id="3" name="Content Placeholder 2"/>
          <p:cNvSpPr>
            <a:spLocks noGrp="1"/>
          </p:cNvSpPr>
          <p:nvPr>
            <p:ph idx="1"/>
          </p:nvPr>
        </p:nvSpPr>
        <p:spPr>
          <a:xfrm>
            <a:off x="457200" y="1143000"/>
            <a:ext cx="8229600" cy="4983163"/>
          </a:xfrm>
        </p:spPr>
        <p:txBody>
          <a:bodyPr/>
          <a:lstStyle/>
          <a:p>
            <a:r>
              <a:rPr lang="en-US" dirty="0" smtClean="0"/>
              <a:t>Hybrid cloud definition</a:t>
            </a:r>
          </a:p>
          <a:p>
            <a:pPr lvl="1"/>
            <a:r>
              <a:rPr lang="en-US" dirty="0" smtClean="0"/>
              <a:t>The cloud infrastructure is a composition of two or more clouds (private, community, or public) that remain unique entities but are bound together by standardized or proprietary technology that enables data and application</a:t>
            </a:r>
            <a:br>
              <a:rPr lang="en-US" dirty="0" smtClean="0"/>
            </a:br>
            <a:r>
              <a:rPr lang="en-US" dirty="0" smtClean="0"/>
              <a:t>portability (e.g., cloud bursting</a:t>
            </a:r>
            <a:br>
              <a:rPr lang="en-US" dirty="0" smtClean="0"/>
            </a:br>
            <a:r>
              <a:rPr lang="en-US" dirty="0" smtClean="0"/>
              <a:t>for load-balancing between</a:t>
            </a:r>
            <a:br>
              <a:rPr lang="en-US" dirty="0" smtClean="0"/>
            </a:br>
            <a:r>
              <a:rPr lang="en-US" dirty="0" smtClean="0"/>
              <a:t>clouds).</a:t>
            </a:r>
          </a:p>
        </p:txBody>
      </p:sp>
      <p:pic>
        <p:nvPicPr>
          <p:cNvPr id="11268" name="Picture 4" descr="[13.PNG]"/>
          <p:cNvPicPr>
            <a:picLocks noChangeAspect="1" noChangeArrowheads="1"/>
          </p:cNvPicPr>
          <p:nvPr/>
        </p:nvPicPr>
        <p:blipFill>
          <a:blip r:embed="rId3" cstate="print"/>
          <a:srcRect/>
          <a:stretch>
            <a:fillRect/>
          </a:stretch>
        </p:blipFill>
        <p:spPr bwMode="auto">
          <a:xfrm>
            <a:off x="5029200" y="3048000"/>
            <a:ext cx="3929763" cy="3657600"/>
          </a:xfrm>
          <a:prstGeom prst="rect">
            <a:avLst/>
          </a:prstGeom>
          <a:noFill/>
        </p:spPr>
      </p:pic>
      <p:sp>
        <p:nvSpPr>
          <p:cNvPr id="4" name="Rectangle 3"/>
          <p:cNvSpPr/>
          <p:nvPr/>
        </p:nvSpPr>
        <p:spPr>
          <a:xfrm>
            <a:off x="457200" y="3971290"/>
            <a:ext cx="4572000" cy="1477328"/>
          </a:xfrm>
          <a:prstGeom prst="rect">
            <a:avLst/>
          </a:prstGeom>
        </p:spPr>
        <p:txBody>
          <a:bodyPr>
            <a:spAutoFit/>
          </a:bodyPr>
          <a:lstStyle/>
          <a:p>
            <a:pPr algn="just"/>
            <a:r>
              <a:rPr lang="en-US" dirty="0">
                <a:solidFill>
                  <a:srgbClr val="373737"/>
                </a:solidFill>
                <a:latin typeface="Helvetica Neue"/>
              </a:rPr>
              <a:t>An example of a hybrid cloud solution is an organization that wants to keep confidential information secured on their private cloud, but make more general, customer-facing content on a public cloud.</a:t>
            </a:r>
            <a:endParaRPr lang="en-US" dirty="0"/>
          </a:p>
        </p:txBody>
      </p:sp>
      <p:sp>
        <p:nvSpPr>
          <p:cNvPr id="5" name="Rectangle 4"/>
          <p:cNvSpPr/>
          <p:nvPr/>
        </p:nvSpPr>
        <p:spPr>
          <a:xfrm>
            <a:off x="433552" y="5469014"/>
            <a:ext cx="4572000" cy="1477328"/>
          </a:xfrm>
          <a:prstGeom prst="rect">
            <a:avLst/>
          </a:prstGeom>
        </p:spPr>
        <p:txBody>
          <a:bodyPr>
            <a:spAutoFit/>
          </a:bodyPr>
          <a:lstStyle/>
          <a:p>
            <a:pPr algn="just"/>
            <a:r>
              <a:rPr lang="en-US" dirty="0">
                <a:solidFill>
                  <a:srgbClr val="6C6C6C"/>
                </a:solidFill>
                <a:latin typeface="Arial" panose="020B0604020202020204" pitchFamily="34" charset="0"/>
              </a:rPr>
              <a:t>Cloud bursting is an application deployment model in which an application runs in a </a:t>
            </a:r>
            <a:r>
              <a:rPr lang="en-US" dirty="0" smtClean="0">
                <a:solidFill>
                  <a:srgbClr val="6C6C6C"/>
                </a:solidFill>
                <a:latin typeface="Arial" panose="020B0604020202020204" pitchFamily="34" charset="0"/>
              </a:rPr>
              <a:t>private cloud</a:t>
            </a:r>
            <a:r>
              <a:rPr lang="en-US" dirty="0">
                <a:solidFill>
                  <a:srgbClr val="6C6C6C"/>
                </a:solidFill>
                <a:latin typeface="Arial" panose="020B0604020202020204" pitchFamily="34" charset="0"/>
              </a:rPr>
              <a:t> </a:t>
            </a:r>
            <a:r>
              <a:rPr lang="en-US" dirty="0" smtClean="0">
                <a:solidFill>
                  <a:srgbClr val="6C6C6C"/>
                </a:solidFill>
                <a:latin typeface="Arial" panose="020B0604020202020204" pitchFamily="34" charset="0"/>
              </a:rPr>
              <a:t>and burst</a:t>
            </a:r>
            <a:r>
              <a:rPr lang="en-US" dirty="0">
                <a:solidFill>
                  <a:srgbClr val="6C6C6C"/>
                </a:solidFill>
                <a:latin typeface="Arial" panose="020B0604020202020204" pitchFamily="34" charset="0"/>
              </a:rPr>
              <a:t> into </a:t>
            </a:r>
            <a:r>
              <a:rPr lang="en-US" dirty="0" smtClean="0">
                <a:solidFill>
                  <a:srgbClr val="6C6C6C"/>
                </a:solidFill>
                <a:latin typeface="Arial" panose="020B0604020202020204" pitchFamily="34" charset="0"/>
              </a:rPr>
              <a:t>a public cloud</a:t>
            </a:r>
            <a:r>
              <a:rPr lang="en-US" dirty="0">
                <a:solidFill>
                  <a:srgbClr val="6C6C6C"/>
                </a:solidFill>
                <a:latin typeface="Arial" panose="020B0604020202020204" pitchFamily="34" charset="0"/>
              </a:rPr>
              <a:t> when the demand for computing capacity </a:t>
            </a:r>
            <a:r>
              <a:rPr lang="en-US" dirty="0" smtClean="0">
                <a:solidFill>
                  <a:srgbClr val="6C6C6C"/>
                </a:solidFill>
                <a:latin typeface="Arial" panose="020B0604020202020204" pitchFamily="34" charset="0"/>
              </a:rPr>
              <a:t>spikes.</a:t>
            </a:r>
            <a:endParaRPr lang="en-US" dirty="0"/>
          </a:p>
        </p:txBody>
      </p: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algn="just"/>
            <a:r>
              <a:rPr lang="en-US" dirty="0"/>
              <a:t>For example, an enterprise can deploy an on-premises private cloud to host sensitive or critical workloads, but use a third-party public cloud provider, such as </a:t>
            </a:r>
            <a:r>
              <a:rPr lang="en-US" u="sng" dirty="0">
                <a:hlinkClick r:id="rId2"/>
              </a:rPr>
              <a:t>Google Compute Engine</a:t>
            </a:r>
            <a:r>
              <a:rPr lang="en-US" dirty="0"/>
              <a:t>, to host less-critical resources, such as test and development workloads. To hold customer-facing archival and backup data, a hybrid cloud could also use Amazon Simple Storage Service (</a:t>
            </a:r>
            <a:r>
              <a:rPr lang="en-US" u="sng" dirty="0">
                <a:hlinkClick r:id="rId3"/>
              </a:rPr>
              <a:t>Amazon S3</a:t>
            </a:r>
            <a:r>
              <a:rPr lang="en-US" dirty="0"/>
              <a:t>). A software layer, such as </a:t>
            </a:r>
            <a:r>
              <a:rPr lang="en-US" u="sng" dirty="0">
                <a:hlinkClick r:id="rId4"/>
              </a:rPr>
              <a:t>Eucalyptus</a:t>
            </a:r>
            <a:r>
              <a:rPr lang="en-US" dirty="0"/>
              <a:t>, can facilitate private cloud connections to public </a:t>
            </a:r>
            <a:r>
              <a:rPr lang="en-US" dirty="0" err="1" smtClean="0"/>
              <a:t>clouds.Eg</a:t>
            </a:r>
            <a:r>
              <a:rPr lang="en-US" dirty="0" smtClean="0"/>
              <a:t>. AWS</a:t>
            </a:r>
            <a:endParaRPr lang="en-US" dirty="0"/>
          </a:p>
        </p:txBody>
      </p:sp>
    </p:spTree>
    <p:extLst>
      <p:ext uri="{BB962C8B-B14F-4D97-AF65-F5344CB8AC3E}">
        <p14:creationId xmlns:p14="http://schemas.microsoft.com/office/powerpoint/2010/main" val="149387924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Cloud Ecosystem</a:t>
            </a:r>
            <a:endParaRPr lang="zh-TW" altLang="en-US" dirty="0"/>
          </a:p>
        </p:txBody>
      </p:sp>
      <p:pic>
        <p:nvPicPr>
          <p:cNvPr id="1027" name="Picture 3"/>
          <p:cNvPicPr>
            <a:picLocks noChangeAspect="1" noChangeArrowheads="1"/>
          </p:cNvPicPr>
          <p:nvPr/>
        </p:nvPicPr>
        <p:blipFill>
          <a:blip r:embed="rId2" cstate="print"/>
          <a:srcRect/>
          <a:stretch>
            <a:fillRect/>
          </a:stretch>
        </p:blipFill>
        <p:spPr bwMode="auto">
          <a:xfrm>
            <a:off x="1367028" y="1198710"/>
            <a:ext cx="6710171" cy="556721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Features of Cloud</a:t>
            </a:r>
            <a:endParaRPr lang="en-US" dirty="0"/>
          </a:p>
        </p:txBody>
      </p:sp>
      <p:sp>
        <p:nvSpPr>
          <p:cNvPr id="3" name="Content Placeholder 2"/>
          <p:cNvSpPr txBox="1">
            <a:spLocks/>
          </p:cNvSpPr>
          <p:nvPr/>
        </p:nvSpPr>
        <p:spPr>
          <a:xfrm>
            <a:off x="457200" y="1600200"/>
            <a:ext cx="8229600" cy="4525963"/>
          </a:xfrm>
          <a:prstGeom prst="rect">
            <a:avLst/>
          </a:prstGeom>
        </p:spPr>
        <p:txBody>
          <a:bodyPr/>
          <a:lstStyle>
            <a:lvl1pPr marL="342900" indent="-342900" algn="l" defTabSz="914400" rtl="0" eaLnBrk="1" latinLnBrk="0" hangingPunct="1">
              <a:spcBef>
                <a:spcPct val="20000"/>
              </a:spcBef>
              <a:buClr>
                <a:schemeClr val="accent1">
                  <a:lumMod val="75000"/>
                </a:schemeClr>
              </a:buClr>
              <a:buFont typeface="Arial" pitchFamily="34" charset="0"/>
              <a:buChar char="•"/>
              <a:defRPr sz="2800" kern="1200">
                <a:solidFill>
                  <a:schemeClr val="tx2">
                    <a:lumMod val="75000"/>
                  </a:schemeClr>
                </a:solidFill>
                <a:latin typeface="Cambria" pitchFamily="18" charset="0"/>
                <a:ea typeface="+mn-ea"/>
                <a:cs typeface="+mn-cs"/>
              </a:defRPr>
            </a:lvl1pPr>
            <a:lvl2pPr marL="742950" indent="-285750" algn="l" defTabSz="914400" rtl="0" eaLnBrk="1" latinLnBrk="0" hangingPunct="1">
              <a:spcBef>
                <a:spcPct val="20000"/>
              </a:spcBef>
              <a:buClr>
                <a:schemeClr val="accent3">
                  <a:lumMod val="50000"/>
                </a:schemeClr>
              </a:buClr>
              <a:buFont typeface="Wingdings" pitchFamily="2" charset="2"/>
              <a:buChar char="§"/>
              <a:defRPr sz="2400" kern="1200">
                <a:solidFill>
                  <a:schemeClr val="accent3">
                    <a:lumMod val="50000"/>
                  </a:schemeClr>
                </a:solidFill>
                <a:latin typeface="Cambria" pitchFamily="18" charset="0"/>
                <a:ea typeface="+mn-ea"/>
                <a:cs typeface="+mn-cs"/>
              </a:defRPr>
            </a:lvl2pPr>
            <a:lvl3pPr marL="1143000" indent="-228600" algn="l" defTabSz="914400" rtl="0" eaLnBrk="1" latinLnBrk="0" hangingPunct="1">
              <a:spcBef>
                <a:spcPct val="20000"/>
              </a:spcBef>
              <a:buClr>
                <a:schemeClr val="accent4">
                  <a:lumMod val="50000"/>
                </a:schemeClr>
              </a:buClr>
              <a:buFont typeface="Arial" pitchFamily="34" charset="0"/>
              <a:buChar char="•"/>
              <a:defRPr sz="2400" kern="1200">
                <a:solidFill>
                  <a:schemeClr val="accent4">
                    <a:lumMod val="50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r>
              <a:rPr lang="en-US" dirty="0" smtClean="0"/>
              <a:t>Self Service</a:t>
            </a:r>
          </a:p>
          <a:p>
            <a:pPr algn="just"/>
            <a:r>
              <a:rPr lang="en-US" dirty="0" smtClean="0"/>
              <a:t>Per usage metering and billing</a:t>
            </a:r>
          </a:p>
          <a:p>
            <a:pPr algn="just"/>
            <a:r>
              <a:rPr lang="en-US" dirty="0" smtClean="0"/>
              <a:t>Elasticity</a:t>
            </a:r>
          </a:p>
          <a:p>
            <a:pPr algn="just"/>
            <a:r>
              <a:rPr lang="en-US" dirty="0" smtClean="0"/>
              <a:t>customization</a:t>
            </a:r>
            <a:endParaRPr lang="en-US" dirty="0"/>
          </a:p>
        </p:txBody>
      </p:sp>
    </p:spTree>
    <p:extLst>
      <p:ext uri="{BB962C8B-B14F-4D97-AF65-F5344CB8AC3E}">
        <p14:creationId xmlns:p14="http://schemas.microsoft.com/office/powerpoint/2010/main" val="3002025721"/>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內容版面配置區 2"/>
          <p:cNvSpPr>
            <a:spLocks noGrp="1"/>
          </p:cNvSpPr>
          <p:nvPr>
            <p:ph idx="1"/>
          </p:nvPr>
        </p:nvSpPr>
        <p:spPr/>
        <p:txBody>
          <a:bodyPr/>
          <a:lstStyle/>
          <a:p>
            <a:r>
              <a:rPr lang="en-US" altLang="zh-TW" sz="2400" smtClean="0"/>
              <a:t>Consumers of cloud computing services expect on-demand</a:t>
            </a:r>
          </a:p>
          <a:p>
            <a:pPr lvl="1"/>
            <a:r>
              <a:rPr lang="en-US" altLang="zh-TW" sz="2000" smtClean="0"/>
              <a:t>Nearly instant access to resources</a:t>
            </a:r>
          </a:p>
          <a:p>
            <a:r>
              <a:rPr lang="en-US" altLang="zh-TW" sz="2400" smtClean="0"/>
              <a:t>Clouds must allow self-service access</a:t>
            </a:r>
          </a:p>
          <a:p>
            <a:pPr lvl="1"/>
            <a:r>
              <a:rPr lang="en-US" altLang="zh-TW" sz="2000" smtClean="0"/>
              <a:t>Customers can request, customize, pay, and use services without intervention of human operators</a:t>
            </a:r>
          </a:p>
        </p:txBody>
      </p:sp>
      <p:sp>
        <p:nvSpPr>
          <p:cNvPr id="106499" name="標題 1"/>
          <p:cNvSpPr>
            <a:spLocks noGrp="1"/>
          </p:cNvSpPr>
          <p:nvPr>
            <p:ph type="title"/>
          </p:nvPr>
        </p:nvSpPr>
        <p:spPr>
          <a:xfrm>
            <a:off x="1219200" y="301625"/>
            <a:ext cx="7773988" cy="1143000"/>
          </a:xfrm>
        </p:spPr>
        <p:txBody>
          <a:bodyPr/>
          <a:lstStyle/>
          <a:p>
            <a:r>
              <a:rPr lang="en-US" altLang="zh-TW" smtClean="0"/>
              <a:t>Self-Service</a:t>
            </a:r>
            <a:endParaRPr lang="zh-TW" altLang="en-US" smtClean="0"/>
          </a:p>
        </p:txBody>
      </p:sp>
    </p:spTree>
    <p:extLst>
      <p:ext uri="{BB962C8B-B14F-4D97-AF65-F5344CB8AC3E}">
        <p14:creationId xmlns:p14="http://schemas.microsoft.com/office/powerpoint/2010/main" val="3291600888"/>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內容版面配置區 2"/>
          <p:cNvSpPr>
            <a:spLocks noGrp="1"/>
          </p:cNvSpPr>
          <p:nvPr>
            <p:ph idx="1"/>
          </p:nvPr>
        </p:nvSpPr>
        <p:spPr/>
        <p:txBody>
          <a:bodyPr/>
          <a:lstStyle/>
          <a:p>
            <a:r>
              <a:rPr lang="en-US" altLang="zh-TW" sz="2400" smtClean="0"/>
              <a:t>Cloud computing eliminates up-front commitment by users</a:t>
            </a:r>
          </a:p>
          <a:p>
            <a:pPr lvl="1"/>
            <a:r>
              <a:rPr lang="en-US" altLang="zh-TW" sz="2000" smtClean="0"/>
              <a:t>Allowing them to request and use only the necessary amount </a:t>
            </a:r>
          </a:p>
          <a:p>
            <a:r>
              <a:rPr lang="en-US" altLang="zh-TW" sz="2400" smtClean="0"/>
              <a:t>Services must be priced on a short-term basis, e.g., by the hour</a:t>
            </a:r>
          </a:p>
          <a:p>
            <a:pPr lvl="1"/>
            <a:r>
              <a:rPr lang="en-US" altLang="zh-TW" sz="2000" smtClean="0"/>
              <a:t>Allowing users to release (and not pay for) resources as soon as they are not needed</a:t>
            </a:r>
          </a:p>
          <a:p>
            <a:r>
              <a:rPr lang="en-US" altLang="zh-TW" sz="2400" smtClean="0"/>
              <a:t>Clouds must allow efficient trading of service</a:t>
            </a:r>
          </a:p>
          <a:p>
            <a:pPr lvl="1"/>
            <a:r>
              <a:rPr lang="en-US" altLang="zh-TW" sz="2000" smtClean="0"/>
              <a:t>Such as pricing, accounting, and billing </a:t>
            </a:r>
          </a:p>
          <a:p>
            <a:endParaRPr lang="en-US" altLang="zh-TW" sz="2400" smtClean="0"/>
          </a:p>
        </p:txBody>
      </p:sp>
      <p:sp>
        <p:nvSpPr>
          <p:cNvPr id="108547" name="標題 1"/>
          <p:cNvSpPr>
            <a:spLocks noGrp="1"/>
          </p:cNvSpPr>
          <p:nvPr>
            <p:ph type="title"/>
          </p:nvPr>
        </p:nvSpPr>
        <p:spPr>
          <a:xfrm>
            <a:off x="1219200" y="301625"/>
            <a:ext cx="7773988" cy="1143000"/>
          </a:xfrm>
        </p:spPr>
        <p:txBody>
          <a:bodyPr/>
          <a:lstStyle/>
          <a:p>
            <a:r>
              <a:rPr lang="en-US" altLang="zh-TW" smtClean="0"/>
              <a:t>Per-Usage Metering and Billing</a:t>
            </a:r>
            <a:endParaRPr lang="zh-TW" altLang="en-US" smtClean="0"/>
          </a:p>
        </p:txBody>
      </p:sp>
    </p:spTree>
    <p:extLst>
      <p:ext uri="{BB962C8B-B14F-4D97-AF65-F5344CB8AC3E}">
        <p14:creationId xmlns:p14="http://schemas.microsoft.com/office/powerpoint/2010/main" val="148352398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a:xfrm>
            <a:off x="457200" y="1066800"/>
            <a:ext cx="8229600" cy="4525963"/>
          </a:xfrm>
        </p:spPr>
        <p:txBody>
          <a:bodyPr/>
          <a:lstStyle/>
          <a:p>
            <a:r>
              <a:rPr lang="en-US" dirty="0" smtClean="0"/>
              <a:t>So the main aim of this computing  model is offering computing, storage and software as a service.</a:t>
            </a:r>
          </a:p>
          <a:p>
            <a:endParaRPr lang="en-US" dirty="0" smtClean="0"/>
          </a:p>
          <a:p>
            <a:endParaRPr lang="en-US" dirty="0" smtClean="0"/>
          </a:p>
        </p:txBody>
      </p:sp>
      <p:sp>
        <p:nvSpPr>
          <p:cNvPr id="6" name="Content Placeholder 2"/>
          <p:cNvSpPr txBox="1">
            <a:spLocks/>
          </p:cNvSpPr>
          <p:nvPr/>
        </p:nvSpPr>
        <p:spPr>
          <a:xfrm>
            <a:off x="304800" y="2286000"/>
            <a:ext cx="8229600" cy="3124200"/>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
                <a:schemeClr val="accent1">
                  <a:lumMod val="75000"/>
                </a:schemeClr>
              </a:buClr>
              <a:buSzTx/>
              <a:buFont typeface="Arial" pitchFamily="34" charset="0"/>
              <a:buChar char="•"/>
              <a:tabLst/>
              <a:defRPr/>
            </a:pPr>
            <a:r>
              <a:rPr kumimoji="0" lang="en-US" sz="2400" b="0" i="0" u="none" strike="noStrike" kern="1200" cap="none" spc="0" normalizeH="0" baseline="0" noProof="0" dirty="0" smtClean="0">
                <a:ln>
                  <a:noFill/>
                </a:ln>
                <a:solidFill>
                  <a:schemeClr val="tx2">
                    <a:lumMod val="75000"/>
                  </a:schemeClr>
                </a:solidFill>
                <a:effectLst/>
                <a:uLnTx/>
                <a:uFillTx/>
                <a:latin typeface="Cambria" pitchFamily="18" charset="0"/>
                <a:ea typeface="+mn-ea"/>
                <a:cs typeface="+mn-cs"/>
              </a:rPr>
              <a:t>Definition from </a:t>
            </a:r>
            <a:r>
              <a:rPr kumimoji="0" lang="en-US" sz="2400" b="1" i="1" u="none" strike="noStrike" kern="1200" cap="none" spc="0" normalizeH="0" baseline="0" noProof="0" dirty="0" err="1" smtClean="0">
                <a:ln>
                  <a:noFill/>
                </a:ln>
                <a:solidFill>
                  <a:schemeClr val="tx2">
                    <a:lumMod val="75000"/>
                  </a:schemeClr>
                </a:solidFill>
                <a:effectLst/>
                <a:uLnTx/>
                <a:uFillTx/>
                <a:latin typeface="Cambria" pitchFamily="18" charset="0"/>
                <a:ea typeface="+mn-ea"/>
                <a:cs typeface="+mn-cs"/>
              </a:rPr>
              <a:t>Buyya</a:t>
            </a:r>
            <a:endParaRPr kumimoji="0" lang="en-US" sz="2400" b="1" i="1" u="none" strike="noStrike" kern="1200" cap="none" spc="0" normalizeH="0" baseline="0" noProof="0" dirty="0" smtClean="0">
              <a:ln>
                <a:noFill/>
              </a:ln>
              <a:solidFill>
                <a:schemeClr val="tx2">
                  <a:lumMod val="75000"/>
                </a:schemeClr>
              </a:solidFill>
              <a:effectLst/>
              <a:uLnTx/>
              <a:uFillTx/>
              <a:latin typeface="Cambria" pitchFamily="18" charset="0"/>
              <a:ea typeface="+mn-ea"/>
              <a:cs typeface="+mn-cs"/>
            </a:endParaRPr>
          </a:p>
          <a:p>
            <a:pPr marL="742950" marR="0" lvl="1" indent="-285750" algn="l" defTabSz="914400" rtl="0" eaLnBrk="1" fontAlgn="auto" latinLnBrk="0" hangingPunct="1">
              <a:lnSpc>
                <a:spcPct val="100000"/>
              </a:lnSpc>
              <a:spcBef>
                <a:spcPct val="20000"/>
              </a:spcBef>
              <a:spcAft>
                <a:spcPts val="0"/>
              </a:spcAft>
              <a:buClr>
                <a:schemeClr val="accent3">
                  <a:lumMod val="50000"/>
                </a:schemeClr>
              </a:buClr>
              <a:buSzTx/>
              <a:buFont typeface="Wingdings" pitchFamily="2" charset="2"/>
              <a:buChar char="§"/>
              <a:tabLst/>
              <a:defRPr/>
            </a:pPr>
            <a:r>
              <a:rPr kumimoji="0" lang="en-US" sz="2000" b="0" i="0" u="none" strike="noStrike" kern="1200" cap="none" spc="0" normalizeH="0" baseline="0" noProof="0" dirty="0" smtClean="0">
                <a:ln>
                  <a:noFill/>
                </a:ln>
                <a:solidFill>
                  <a:schemeClr val="accent3">
                    <a:lumMod val="50000"/>
                  </a:schemeClr>
                </a:solidFill>
                <a:effectLst/>
                <a:uLnTx/>
                <a:uFillTx/>
                <a:latin typeface="Cambria" pitchFamily="18" charset="0"/>
                <a:ea typeface="+mn-ea"/>
                <a:cs typeface="+mn-cs"/>
              </a:rPr>
              <a:t>A Cloud is a type of </a:t>
            </a:r>
            <a:r>
              <a:rPr kumimoji="0" lang="en-US" sz="2000" b="1" i="0" u="none" strike="noStrike" kern="1200" cap="none" spc="0" normalizeH="0" baseline="0" noProof="0" dirty="0" smtClean="0">
                <a:ln>
                  <a:noFill/>
                </a:ln>
                <a:solidFill>
                  <a:srgbClr val="C00000"/>
                </a:solidFill>
                <a:effectLst/>
                <a:uLnTx/>
                <a:uFillTx/>
                <a:latin typeface="Cambria" pitchFamily="18" charset="0"/>
                <a:ea typeface="+mn-ea"/>
                <a:cs typeface="+mn-cs"/>
              </a:rPr>
              <a:t>parallel and distributed system </a:t>
            </a:r>
            <a:r>
              <a:rPr kumimoji="0" lang="en-US" sz="2000" b="0" i="0" u="none" strike="noStrike" kern="1200" cap="none" spc="0" normalizeH="0" baseline="0" noProof="0" dirty="0" smtClean="0">
                <a:ln>
                  <a:noFill/>
                </a:ln>
                <a:solidFill>
                  <a:schemeClr val="accent3">
                    <a:lumMod val="50000"/>
                  </a:schemeClr>
                </a:solidFill>
                <a:effectLst/>
                <a:uLnTx/>
                <a:uFillTx/>
                <a:latin typeface="Cambria" pitchFamily="18" charset="0"/>
                <a:ea typeface="+mn-ea"/>
                <a:cs typeface="+mn-cs"/>
              </a:rPr>
              <a:t>consisting of a collection of interconnected and </a:t>
            </a:r>
            <a:r>
              <a:rPr kumimoji="0" lang="en-US" sz="2000" b="1" i="0" u="none" strike="noStrike" kern="1200" cap="none" spc="0" normalizeH="0" baseline="0" noProof="0" dirty="0" smtClean="0">
                <a:ln>
                  <a:noFill/>
                </a:ln>
                <a:solidFill>
                  <a:srgbClr val="C00000"/>
                </a:solidFill>
                <a:effectLst/>
                <a:uLnTx/>
                <a:uFillTx/>
                <a:latin typeface="Cambria" pitchFamily="18" charset="0"/>
                <a:ea typeface="+mn-ea"/>
                <a:cs typeface="+mn-cs"/>
              </a:rPr>
              <a:t>virtualized computers </a:t>
            </a:r>
            <a:r>
              <a:rPr kumimoji="0" lang="en-US" sz="2000" b="0" i="0" u="none" strike="noStrike" kern="1200" cap="none" spc="0" normalizeH="0" baseline="0" noProof="0" dirty="0" smtClean="0">
                <a:ln>
                  <a:noFill/>
                </a:ln>
                <a:solidFill>
                  <a:schemeClr val="accent3">
                    <a:lumMod val="50000"/>
                  </a:schemeClr>
                </a:solidFill>
                <a:effectLst/>
                <a:uLnTx/>
                <a:uFillTx/>
                <a:latin typeface="Cambria" pitchFamily="18" charset="0"/>
                <a:ea typeface="+mn-ea"/>
                <a:cs typeface="+mn-cs"/>
              </a:rPr>
              <a:t>that are </a:t>
            </a:r>
            <a:r>
              <a:rPr kumimoji="0" lang="en-US" sz="2000" b="1" i="0" u="none" strike="noStrike" kern="1200" cap="none" spc="0" normalizeH="0" baseline="0" noProof="0" dirty="0" smtClean="0">
                <a:ln>
                  <a:noFill/>
                </a:ln>
                <a:solidFill>
                  <a:srgbClr val="C00000"/>
                </a:solidFill>
                <a:effectLst/>
                <a:uLnTx/>
                <a:uFillTx/>
                <a:latin typeface="Cambria" pitchFamily="18" charset="0"/>
                <a:ea typeface="+mn-ea"/>
                <a:cs typeface="+mn-cs"/>
              </a:rPr>
              <a:t>dynamically provisioned </a:t>
            </a:r>
            <a:r>
              <a:rPr kumimoji="0" lang="en-US" sz="2000" b="0" i="0" u="none" strike="noStrike" kern="1200" cap="none" spc="0" normalizeH="0" baseline="0" noProof="0" dirty="0" smtClean="0">
                <a:ln>
                  <a:noFill/>
                </a:ln>
                <a:solidFill>
                  <a:schemeClr val="accent3">
                    <a:lumMod val="50000"/>
                  </a:schemeClr>
                </a:solidFill>
                <a:effectLst/>
                <a:uLnTx/>
                <a:uFillTx/>
                <a:latin typeface="Cambria" pitchFamily="18" charset="0"/>
                <a:ea typeface="+mn-ea"/>
                <a:cs typeface="+mn-cs"/>
              </a:rPr>
              <a:t>and presented as one or more unified computing resources based on </a:t>
            </a:r>
            <a:r>
              <a:rPr kumimoji="0" lang="en-US" sz="2000" b="1" i="0" u="none" strike="noStrike" kern="1200" cap="none" spc="0" normalizeH="0" baseline="0" noProof="0" dirty="0" smtClean="0">
                <a:ln>
                  <a:noFill/>
                </a:ln>
                <a:solidFill>
                  <a:srgbClr val="C00000"/>
                </a:solidFill>
                <a:effectLst/>
                <a:uLnTx/>
                <a:uFillTx/>
                <a:latin typeface="Cambria" pitchFamily="18" charset="0"/>
                <a:ea typeface="+mn-ea"/>
                <a:cs typeface="+mn-cs"/>
              </a:rPr>
              <a:t>service-level agreements </a:t>
            </a:r>
            <a:r>
              <a:rPr kumimoji="0" lang="en-US" sz="2000" b="0" i="0" u="none" strike="noStrike" kern="1200" cap="none" spc="0" normalizeH="0" baseline="0" noProof="0" dirty="0" smtClean="0">
                <a:ln>
                  <a:noFill/>
                </a:ln>
                <a:solidFill>
                  <a:schemeClr val="accent3">
                    <a:lumMod val="50000"/>
                  </a:schemeClr>
                </a:solidFill>
                <a:effectLst/>
                <a:uLnTx/>
                <a:uFillTx/>
                <a:latin typeface="Cambria" pitchFamily="18" charset="0"/>
                <a:ea typeface="+mn-ea"/>
                <a:cs typeface="+mn-cs"/>
              </a:rPr>
              <a:t>established through negotiation between the service provider and consumers.</a:t>
            </a:r>
          </a:p>
          <a:p>
            <a:pPr marL="742950" lvl="1" indent="-285750">
              <a:spcBef>
                <a:spcPct val="20000"/>
              </a:spcBef>
              <a:buClr>
                <a:schemeClr val="accent3">
                  <a:lumMod val="50000"/>
                </a:schemeClr>
              </a:buClr>
              <a:buFont typeface="Wingdings" pitchFamily="2" charset="2"/>
              <a:buChar char="§"/>
              <a:defRPr/>
            </a:pPr>
            <a:r>
              <a:rPr lang="en-US" b="1" dirty="0" smtClean="0">
                <a:solidFill>
                  <a:srgbClr val="6A6A6A"/>
                </a:solidFill>
                <a:latin typeface="arial" panose="020B0604020202020204" pitchFamily="34" charset="0"/>
              </a:rPr>
              <a:t>Cloud </a:t>
            </a:r>
            <a:r>
              <a:rPr lang="en-US" b="1" dirty="0">
                <a:solidFill>
                  <a:srgbClr val="6A6A6A"/>
                </a:solidFill>
                <a:latin typeface="arial" panose="020B0604020202020204" pitchFamily="34" charset="0"/>
              </a:rPr>
              <a:t>provisioning</a:t>
            </a:r>
            <a:r>
              <a:rPr lang="en-US" dirty="0">
                <a:solidFill>
                  <a:srgbClr val="545454"/>
                </a:solidFill>
                <a:latin typeface="arial" panose="020B0604020202020204" pitchFamily="34" charset="0"/>
              </a:rPr>
              <a:t> is the allocation of a </a:t>
            </a:r>
            <a:r>
              <a:rPr lang="en-US" b="1" dirty="0">
                <a:solidFill>
                  <a:srgbClr val="6A6A6A"/>
                </a:solidFill>
                <a:latin typeface="arial" panose="020B0604020202020204" pitchFamily="34" charset="0"/>
              </a:rPr>
              <a:t>cloud</a:t>
            </a:r>
            <a:r>
              <a:rPr lang="en-US" dirty="0">
                <a:solidFill>
                  <a:srgbClr val="545454"/>
                </a:solidFill>
                <a:latin typeface="arial" panose="020B0604020202020204" pitchFamily="34" charset="0"/>
              </a:rPr>
              <a:t> provider's resources to a customer</a:t>
            </a:r>
            <a:r>
              <a:rPr lang="en-US" sz="2000" dirty="0">
                <a:solidFill>
                  <a:srgbClr val="545454"/>
                </a:solidFill>
                <a:latin typeface="arial" panose="020B0604020202020204" pitchFamily="34" charset="0"/>
              </a:rPr>
              <a:t>.</a:t>
            </a:r>
            <a:endParaRPr lang="en-US" sz="2000" dirty="0"/>
          </a:p>
          <a:p>
            <a:pPr marL="742950" marR="0" lvl="1" indent="-285750" algn="l" defTabSz="914400" rtl="0" eaLnBrk="1" fontAlgn="auto" latinLnBrk="0" hangingPunct="1">
              <a:lnSpc>
                <a:spcPct val="100000"/>
              </a:lnSpc>
              <a:spcBef>
                <a:spcPct val="20000"/>
              </a:spcBef>
              <a:spcAft>
                <a:spcPts val="0"/>
              </a:spcAft>
              <a:buClr>
                <a:schemeClr val="accent3">
                  <a:lumMod val="50000"/>
                </a:schemeClr>
              </a:buClr>
              <a:buSzTx/>
              <a:buFont typeface="Wingdings" pitchFamily="2" charset="2"/>
              <a:buChar char="§"/>
              <a:tabLst/>
              <a:defRPr/>
            </a:pPr>
            <a:endParaRPr kumimoji="0" lang="en-US" sz="2000" b="0" i="0" u="none" strike="noStrike" kern="1200" cap="none" spc="0" normalizeH="0" baseline="0" noProof="0" dirty="0" smtClean="0">
              <a:ln>
                <a:noFill/>
              </a:ln>
              <a:solidFill>
                <a:schemeClr val="accent3">
                  <a:lumMod val="50000"/>
                </a:schemeClr>
              </a:solidFill>
              <a:effectLst/>
              <a:uLnTx/>
              <a:uFillTx/>
              <a:latin typeface="Cambria" pitchFamily="18" charset="0"/>
              <a:ea typeface="+mn-ea"/>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內容版面配置區 2"/>
          <p:cNvSpPr>
            <a:spLocks noGrp="1"/>
          </p:cNvSpPr>
          <p:nvPr>
            <p:ph idx="1"/>
          </p:nvPr>
        </p:nvSpPr>
        <p:spPr/>
        <p:txBody>
          <a:bodyPr/>
          <a:lstStyle/>
          <a:p>
            <a:pPr lvl="1"/>
            <a:r>
              <a:rPr lang="en-US" altLang="zh-TW" sz="2000" smtClean="0"/>
              <a:t>Metering should be done accordingly for different types of service</a:t>
            </a:r>
          </a:p>
          <a:p>
            <a:pPr lvl="2"/>
            <a:r>
              <a:rPr lang="en-US" altLang="zh-TW" sz="1700" smtClean="0"/>
              <a:t>e.g., storage, processing, and bandwidth</a:t>
            </a:r>
          </a:p>
          <a:p>
            <a:pPr lvl="1"/>
            <a:r>
              <a:rPr lang="en-US" altLang="zh-TW" sz="2000" smtClean="0"/>
              <a:t>Usage is promptly reported</a:t>
            </a:r>
          </a:p>
          <a:p>
            <a:pPr lvl="2"/>
            <a:r>
              <a:rPr lang="en-US" altLang="zh-TW" sz="1700" smtClean="0"/>
              <a:t>Thus providing greater transparency</a:t>
            </a:r>
          </a:p>
        </p:txBody>
      </p:sp>
      <p:sp>
        <p:nvSpPr>
          <p:cNvPr id="110595" name="標題 1"/>
          <p:cNvSpPr>
            <a:spLocks noGrp="1"/>
          </p:cNvSpPr>
          <p:nvPr>
            <p:ph type="title"/>
          </p:nvPr>
        </p:nvSpPr>
        <p:spPr>
          <a:xfrm>
            <a:off x="-76200" y="228600"/>
            <a:ext cx="8763000" cy="1143000"/>
          </a:xfrm>
        </p:spPr>
        <p:txBody>
          <a:bodyPr>
            <a:normAutofit/>
          </a:bodyPr>
          <a:lstStyle/>
          <a:p>
            <a:r>
              <a:rPr lang="en-US" altLang="zh-TW" dirty="0" smtClean="0"/>
              <a:t>Per-Usage Metering and Billing</a:t>
            </a:r>
            <a:endParaRPr lang="zh-TW" altLang="en-US" dirty="0" smtClean="0"/>
          </a:p>
        </p:txBody>
      </p:sp>
    </p:spTree>
    <p:extLst>
      <p:ext uri="{BB962C8B-B14F-4D97-AF65-F5344CB8AC3E}">
        <p14:creationId xmlns:p14="http://schemas.microsoft.com/office/powerpoint/2010/main" val="585298808"/>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內容版面配置區 2"/>
          <p:cNvSpPr>
            <a:spLocks noGrp="1"/>
          </p:cNvSpPr>
          <p:nvPr>
            <p:ph idx="1"/>
          </p:nvPr>
        </p:nvSpPr>
        <p:spPr/>
        <p:txBody>
          <a:bodyPr/>
          <a:lstStyle/>
          <a:p>
            <a:r>
              <a:rPr lang="en-US" altLang="zh-TW" sz="2400" dirty="0" smtClean="0"/>
              <a:t>Cloud computing gives the illusion of infinite computing resources available on demand</a:t>
            </a:r>
          </a:p>
          <a:p>
            <a:pPr lvl="1"/>
            <a:r>
              <a:rPr lang="en-US" altLang="zh-TW" sz="2000" dirty="0" smtClean="0"/>
              <a:t>Users expect clouds to rapidly provide resources in any quantity at any time </a:t>
            </a:r>
          </a:p>
          <a:p>
            <a:pPr lvl="1"/>
            <a:r>
              <a:rPr lang="en-US" altLang="zh-TW" sz="2000" dirty="0" smtClean="0"/>
              <a:t>The additional resources can be</a:t>
            </a:r>
          </a:p>
          <a:p>
            <a:pPr lvl="2"/>
            <a:r>
              <a:rPr lang="en-US" altLang="zh-TW" sz="1700" dirty="0" smtClean="0"/>
              <a:t>Provisioned, possibly automatically, when an application load increases</a:t>
            </a:r>
          </a:p>
          <a:p>
            <a:pPr lvl="2"/>
            <a:r>
              <a:rPr lang="en-US" altLang="zh-TW" sz="1700" dirty="0" smtClean="0"/>
              <a:t>Released when load decreases</a:t>
            </a:r>
          </a:p>
          <a:p>
            <a:pPr lvl="2"/>
            <a:r>
              <a:rPr lang="en-US" altLang="zh-TW" sz="1700" dirty="0" smtClean="0"/>
              <a:t>Scale up and down</a:t>
            </a:r>
          </a:p>
        </p:txBody>
      </p:sp>
      <p:sp>
        <p:nvSpPr>
          <p:cNvPr id="112643" name="標題 1"/>
          <p:cNvSpPr>
            <a:spLocks noGrp="1"/>
          </p:cNvSpPr>
          <p:nvPr>
            <p:ph type="title"/>
          </p:nvPr>
        </p:nvSpPr>
        <p:spPr>
          <a:xfrm>
            <a:off x="1219200" y="301625"/>
            <a:ext cx="8763000" cy="1143000"/>
          </a:xfrm>
        </p:spPr>
        <p:txBody>
          <a:bodyPr/>
          <a:lstStyle/>
          <a:p>
            <a:pPr algn="l"/>
            <a:r>
              <a:rPr lang="en-US" altLang="zh-TW" dirty="0" smtClean="0"/>
              <a:t>Elasticity</a:t>
            </a:r>
            <a:endParaRPr lang="zh-TW" altLang="en-US" dirty="0" smtClean="0"/>
          </a:p>
        </p:txBody>
      </p:sp>
    </p:spTree>
    <p:extLst>
      <p:ext uri="{BB962C8B-B14F-4D97-AF65-F5344CB8AC3E}">
        <p14:creationId xmlns:p14="http://schemas.microsoft.com/office/powerpoint/2010/main" val="2964269659"/>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內容版面配置區 2"/>
          <p:cNvSpPr>
            <a:spLocks noGrp="1"/>
          </p:cNvSpPr>
          <p:nvPr>
            <p:ph idx="1"/>
          </p:nvPr>
        </p:nvSpPr>
        <p:spPr/>
        <p:txBody>
          <a:bodyPr/>
          <a:lstStyle/>
          <a:p>
            <a:r>
              <a:rPr lang="en-US" altLang="zh-TW" sz="2400" smtClean="0"/>
              <a:t>A multi-tenant cloud often reveals a great disparity between user needs</a:t>
            </a:r>
          </a:p>
          <a:p>
            <a:pPr lvl="1"/>
            <a:r>
              <a:rPr lang="en-US" altLang="zh-TW" sz="2000" smtClean="0"/>
              <a:t>Resources rented from the cloud must be highly customizable</a:t>
            </a:r>
          </a:p>
          <a:p>
            <a:r>
              <a:rPr lang="en-US" altLang="zh-TW" sz="2400" smtClean="0"/>
              <a:t>Infrastructure services allow users</a:t>
            </a:r>
          </a:p>
          <a:p>
            <a:pPr lvl="1"/>
            <a:r>
              <a:rPr lang="en-US" altLang="zh-TW" sz="2000" smtClean="0"/>
              <a:t>To deploy specialized virtual appliances</a:t>
            </a:r>
          </a:p>
          <a:p>
            <a:pPr lvl="1"/>
            <a:r>
              <a:rPr lang="en-US" altLang="zh-TW" sz="2000" smtClean="0"/>
              <a:t>To be given privileged (root) access to the virtual servers </a:t>
            </a:r>
          </a:p>
          <a:p>
            <a:r>
              <a:rPr lang="en-US" altLang="zh-TW" sz="2400" smtClean="0"/>
              <a:t>PaaS and SaaS offer less flexibility</a:t>
            </a:r>
          </a:p>
          <a:p>
            <a:pPr lvl="1"/>
            <a:r>
              <a:rPr lang="en-US" altLang="zh-TW" sz="2000" smtClean="0"/>
              <a:t>Not suitable for general-purpose computing</a:t>
            </a:r>
          </a:p>
          <a:p>
            <a:pPr lvl="1"/>
            <a:r>
              <a:rPr lang="en-US" altLang="zh-TW" sz="2000" smtClean="0"/>
              <a:t>Still expected to provide a certain level of customization</a:t>
            </a:r>
          </a:p>
        </p:txBody>
      </p:sp>
      <p:sp>
        <p:nvSpPr>
          <p:cNvPr id="114691" name="標題 1"/>
          <p:cNvSpPr>
            <a:spLocks noGrp="1"/>
          </p:cNvSpPr>
          <p:nvPr>
            <p:ph type="title"/>
          </p:nvPr>
        </p:nvSpPr>
        <p:spPr>
          <a:xfrm>
            <a:off x="1219200" y="301625"/>
            <a:ext cx="8763000" cy="1143000"/>
          </a:xfrm>
        </p:spPr>
        <p:txBody>
          <a:bodyPr/>
          <a:lstStyle/>
          <a:p>
            <a:pPr algn="l"/>
            <a:r>
              <a:rPr lang="en-US" altLang="zh-TW" dirty="0" smtClean="0"/>
              <a:t>Customization</a:t>
            </a:r>
            <a:endParaRPr lang="zh-TW" altLang="en-US" dirty="0" smtClean="0"/>
          </a:p>
        </p:txBody>
      </p:sp>
    </p:spTree>
    <p:extLst>
      <p:ext uri="{BB962C8B-B14F-4D97-AF65-F5344CB8AC3E}">
        <p14:creationId xmlns:p14="http://schemas.microsoft.com/office/powerpoint/2010/main" val="1767641662"/>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11162"/>
          </a:xfrm>
        </p:spPr>
        <p:txBody>
          <a:bodyPr>
            <a:noAutofit/>
          </a:bodyPr>
          <a:lstStyle/>
          <a:p>
            <a:r>
              <a:rPr lang="en-US" sz="3600" dirty="0" smtClean="0"/>
              <a:t>Cloud Infrastructure  Management</a:t>
            </a:r>
            <a:endParaRPr lang="en-US" sz="3600" dirty="0"/>
          </a:p>
        </p:txBody>
      </p:sp>
      <p:sp>
        <p:nvSpPr>
          <p:cNvPr id="3" name="Content Placeholder 2"/>
          <p:cNvSpPr txBox="1">
            <a:spLocks/>
          </p:cNvSpPr>
          <p:nvPr/>
        </p:nvSpPr>
        <p:spPr>
          <a:xfrm>
            <a:off x="452651" y="672152"/>
            <a:ext cx="8229600" cy="5638800"/>
          </a:xfrm>
          <a:prstGeom prst="rect">
            <a:avLst/>
          </a:prstGeom>
        </p:spPr>
        <p:txBody>
          <a:bodyPr/>
          <a:lstStyle>
            <a:lvl1pPr marL="342900" indent="-342900" algn="l" defTabSz="914400" rtl="0" eaLnBrk="1" latinLnBrk="0" hangingPunct="1">
              <a:spcBef>
                <a:spcPct val="20000"/>
              </a:spcBef>
              <a:buClr>
                <a:schemeClr val="accent1">
                  <a:lumMod val="75000"/>
                </a:schemeClr>
              </a:buClr>
              <a:buFont typeface="Arial" pitchFamily="34" charset="0"/>
              <a:buChar char="•"/>
              <a:defRPr sz="2800" kern="1200">
                <a:solidFill>
                  <a:schemeClr val="tx2">
                    <a:lumMod val="75000"/>
                  </a:schemeClr>
                </a:solidFill>
                <a:latin typeface="Cambria" pitchFamily="18" charset="0"/>
                <a:ea typeface="+mn-ea"/>
                <a:cs typeface="+mn-cs"/>
              </a:defRPr>
            </a:lvl1pPr>
            <a:lvl2pPr marL="742950" indent="-285750" algn="l" defTabSz="914400" rtl="0" eaLnBrk="1" latinLnBrk="0" hangingPunct="1">
              <a:spcBef>
                <a:spcPct val="20000"/>
              </a:spcBef>
              <a:buClr>
                <a:schemeClr val="accent3">
                  <a:lumMod val="50000"/>
                </a:schemeClr>
              </a:buClr>
              <a:buFont typeface="Wingdings" pitchFamily="2" charset="2"/>
              <a:buChar char="§"/>
              <a:defRPr sz="2400" kern="1200">
                <a:solidFill>
                  <a:schemeClr val="accent3">
                    <a:lumMod val="50000"/>
                  </a:schemeClr>
                </a:solidFill>
                <a:latin typeface="Cambria" pitchFamily="18" charset="0"/>
                <a:ea typeface="+mn-ea"/>
                <a:cs typeface="+mn-cs"/>
              </a:defRPr>
            </a:lvl2pPr>
            <a:lvl3pPr marL="1143000" indent="-228600" algn="l" defTabSz="914400" rtl="0" eaLnBrk="1" latinLnBrk="0" hangingPunct="1">
              <a:spcBef>
                <a:spcPct val="20000"/>
              </a:spcBef>
              <a:buClr>
                <a:schemeClr val="accent4">
                  <a:lumMod val="50000"/>
                </a:schemeClr>
              </a:buClr>
              <a:buFont typeface="Arial" pitchFamily="34" charset="0"/>
              <a:buChar char="•"/>
              <a:defRPr sz="2400" kern="1200">
                <a:solidFill>
                  <a:schemeClr val="accent4">
                    <a:lumMod val="50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buNone/>
            </a:pPr>
            <a:r>
              <a:rPr lang="en-US" sz="2400" dirty="0" smtClean="0"/>
              <a:t>Features available in Virtual Infrastructure Manager(VIM):</a:t>
            </a:r>
          </a:p>
          <a:p>
            <a:pPr algn="just">
              <a:lnSpc>
                <a:spcPct val="150000"/>
              </a:lnSpc>
            </a:pPr>
            <a:r>
              <a:rPr lang="en-US" sz="2200" dirty="0" smtClean="0"/>
              <a:t>Virtualization Support</a:t>
            </a:r>
          </a:p>
          <a:p>
            <a:pPr algn="just">
              <a:lnSpc>
                <a:spcPct val="150000"/>
              </a:lnSpc>
            </a:pPr>
            <a:r>
              <a:rPr lang="en-US" sz="2200" dirty="0" smtClean="0"/>
              <a:t>Self Service, On Demand Resource Provisioning</a:t>
            </a:r>
          </a:p>
          <a:p>
            <a:pPr algn="just">
              <a:lnSpc>
                <a:spcPct val="150000"/>
              </a:lnSpc>
            </a:pPr>
            <a:r>
              <a:rPr lang="en-US" sz="2200" dirty="0" smtClean="0"/>
              <a:t>Multiple backend hypervisors</a:t>
            </a:r>
          </a:p>
          <a:p>
            <a:pPr algn="just">
              <a:lnSpc>
                <a:spcPct val="150000"/>
              </a:lnSpc>
            </a:pPr>
            <a:r>
              <a:rPr lang="en-US" sz="2200" dirty="0" smtClean="0"/>
              <a:t>Storage Virtualization</a:t>
            </a:r>
          </a:p>
          <a:p>
            <a:pPr algn="just">
              <a:lnSpc>
                <a:spcPct val="150000"/>
              </a:lnSpc>
            </a:pPr>
            <a:r>
              <a:rPr lang="en-US" sz="2200" dirty="0" smtClean="0"/>
              <a:t>Interface to public clouds</a:t>
            </a:r>
          </a:p>
          <a:p>
            <a:pPr algn="just">
              <a:lnSpc>
                <a:spcPct val="150000"/>
              </a:lnSpc>
            </a:pPr>
            <a:r>
              <a:rPr lang="en-US" sz="2200" dirty="0" smtClean="0"/>
              <a:t>Virtual Networking</a:t>
            </a:r>
          </a:p>
          <a:p>
            <a:pPr algn="just">
              <a:lnSpc>
                <a:spcPct val="150000"/>
              </a:lnSpc>
            </a:pPr>
            <a:r>
              <a:rPr lang="en-US" sz="2200" dirty="0" smtClean="0"/>
              <a:t>Dynamic Resource allocation</a:t>
            </a:r>
          </a:p>
          <a:p>
            <a:pPr algn="just">
              <a:lnSpc>
                <a:spcPct val="150000"/>
              </a:lnSpc>
            </a:pPr>
            <a:r>
              <a:rPr lang="en-US" sz="2200" dirty="0" smtClean="0"/>
              <a:t>Virtual Clusters</a:t>
            </a:r>
          </a:p>
          <a:p>
            <a:pPr algn="just">
              <a:lnSpc>
                <a:spcPct val="150000"/>
              </a:lnSpc>
            </a:pPr>
            <a:r>
              <a:rPr lang="en-US" sz="2200" dirty="0" smtClean="0"/>
              <a:t>Reservation and negotiation mechanism</a:t>
            </a:r>
          </a:p>
          <a:p>
            <a:pPr algn="just">
              <a:lnSpc>
                <a:spcPct val="150000"/>
              </a:lnSpc>
            </a:pPr>
            <a:r>
              <a:rPr lang="en-US" sz="2200" dirty="0" smtClean="0"/>
              <a:t>High availability and Data Recovery</a:t>
            </a:r>
          </a:p>
          <a:p>
            <a:pPr algn="just"/>
            <a:endParaRPr lang="en-US" dirty="0" smtClean="0"/>
          </a:p>
          <a:p>
            <a:pPr algn="just"/>
            <a:endParaRPr lang="en-US" dirty="0"/>
          </a:p>
        </p:txBody>
      </p:sp>
    </p:spTree>
    <p:extLst>
      <p:ext uri="{BB962C8B-B14F-4D97-AF65-F5344CB8AC3E}">
        <p14:creationId xmlns:p14="http://schemas.microsoft.com/office/powerpoint/2010/main" val="2218335172"/>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內容版面配置區 2"/>
          <p:cNvSpPr>
            <a:spLocks noGrp="1"/>
          </p:cNvSpPr>
          <p:nvPr>
            <p:ph idx="1"/>
          </p:nvPr>
        </p:nvSpPr>
        <p:spPr/>
        <p:txBody>
          <a:bodyPr/>
          <a:lstStyle/>
          <a:p>
            <a:pPr marL="0" indent="0">
              <a:buNone/>
            </a:pPr>
            <a:r>
              <a:rPr lang="en-US" altLang="zh-TW" sz="2400" b="1" dirty="0" smtClean="0"/>
              <a:t>Virtualization </a:t>
            </a:r>
            <a:r>
              <a:rPr lang="en-US" altLang="zh-TW" sz="2400" b="1" dirty="0" smtClean="0"/>
              <a:t>Support</a:t>
            </a:r>
          </a:p>
          <a:p>
            <a:pPr lvl="1" algn="just"/>
            <a:r>
              <a:rPr lang="en-US" altLang="zh-TW" sz="2800" dirty="0" smtClean="0"/>
              <a:t>The multi-tenancy aspect of clouds requires </a:t>
            </a:r>
            <a:r>
              <a:rPr lang="en-US" altLang="zh-TW" sz="2800" u="sng" dirty="0" smtClean="0"/>
              <a:t>multiple customers with disparate requirements </a:t>
            </a:r>
            <a:r>
              <a:rPr lang="en-US" altLang="zh-TW" sz="2800" dirty="0" smtClean="0"/>
              <a:t>to be served by a single hardware infrastructure </a:t>
            </a:r>
          </a:p>
          <a:p>
            <a:pPr lvl="2" algn="just"/>
            <a:r>
              <a:rPr lang="en-US" altLang="zh-TW" sz="2000" dirty="0" smtClean="0"/>
              <a:t>Virtualized resources (CPUs, memory, etc.) Can be sized and resized with certain flexibility</a:t>
            </a:r>
          </a:p>
          <a:p>
            <a:pPr lvl="1" algn="just"/>
            <a:r>
              <a:rPr lang="en-US" altLang="zh-TW" sz="2800" dirty="0" smtClean="0"/>
              <a:t>Hardware virtualization</a:t>
            </a:r>
          </a:p>
          <a:p>
            <a:pPr lvl="2" algn="just"/>
            <a:r>
              <a:rPr lang="en-US" altLang="zh-TW" sz="2000" dirty="0" smtClean="0"/>
              <a:t>The ideal technology to create a virtual infrastructure that partitions a data center among multiple </a:t>
            </a:r>
            <a:r>
              <a:rPr lang="en-US" altLang="zh-TW" sz="2000" dirty="0" smtClean="0"/>
              <a:t>tenants</a:t>
            </a:r>
            <a:endParaRPr lang="en-US" altLang="zh-TW" sz="2000" dirty="0" smtClean="0"/>
          </a:p>
        </p:txBody>
      </p:sp>
      <p:sp>
        <p:nvSpPr>
          <p:cNvPr id="122883" name="標題 1"/>
          <p:cNvSpPr>
            <a:spLocks noGrp="1"/>
          </p:cNvSpPr>
          <p:nvPr>
            <p:ph type="title"/>
          </p:nvPr>
        </p:nvSpPr>
        <p:spPr>
          <a:xfrm>
            <a:off x="1219200" y="301625"/>
            <a:ext cx="7696200" cy="1143000"/>
          </a:xfrm>
        </p:spPr>
        <p:txBody>
          <a:bodyPr/>
          <a:lstStyle/>
          <a:p>
            <a:r>
              <a:rPr lang="en-US" altLang="zh-TW" smtClean="0"/>
              <a:t>Features</a:t>
            </a:r>
            <a:endParaRPr lang="zh-TW" altLang="en-US" smtClean="0"/>
          </a:p>
        </p:txBody>
      </p:sp>
    </p:spTree>
    <p:extLst>
      <p:ext uri="{BB962C8B-B14F-4D97-AF65-F5344CB8AC3E}">
        <p14:creationId xmlns:p14="http://schemas.microsoft.com/office/powerpoint/2010/main" val="3787884415"/>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內容版面配置區 2"/>
          <p:cNvSpPr>
            <a:spLocks noGrp="1"/>
          </p:cNvSpPr>
          <p:nvPr>
            <p:ph idx="1"/>
          </p:nvPr>
        </p:nvSpPr>
        <p:spPr>
          <a:xfrm>
            <a:off x="670034" y="1828800"/>
            <a:ext cx="8229600" cy="4525963"/>
          </a:xfrm>
        </p:spPr>
        <p:txBody>
          <a:bodyPr>
            <a:normAutofit/>
          </a:bodyPr>
          <a:lstStyle/>
          <a:p>
            <a:pPr lvl="1"/>
            <a:r>
              <a:rPr lang="en-US" altLang="zh-TW" sz="2800" dirty="0" smtClean="0"/>
              <a:t>Enables users to directly obtain services from clouds</a:t>
            </a:r>
          </a:p>
          <a:p>
            <a:pPr lvl="2"/>
            <a:r>
              <a:rPr lang="en-US" altLang="zh-TW" sz="2000" dirty="0" smtClean="0"/>
              <a:t>e.g., spawning the creation of a server</a:t>
            </a:r>
          </a:p>
          <a:p>
            <a:pPr lvl="2"/>
            <a:r>
              <a:rPr lang="en-US" altLang="zh-TW" sz="2000" dirty="0" smtClean="0"/>
              <a:t>Tailoring its software, configurations, and security policies</a:t>
            </a:r>
          </a:p>
          <a:p>
            <a:pPr lvl="2"/>
            <a:r>
              <a:rPr lang="en-US" altLang="zh-TW" sz="2000" dirty="0" smtClean="0"/>
              <a:t>Without interacting with a human system administrator </a:t>
            </a:r>
          </a:p>
          <a:p>
            <a:pPr lvl="1"/>
            <a:r>
              <a:rPr lang="en-US" altLang="zh-TW" sz="2800" dirty="0" smtClean="0"/>
              <a:t>Eliminates the need for more time-consuming, labor-intensive, human-driven procurement processes familiar to many in IT </a:t>
            </a:r>
          </a:p>
          <a:p>
            <a:pPr lvl="1"/>
            <a:r>
              <a:rPr lang="en-US" altLang="zh-TW" sz="2800" dirty="0" smtClean="0"/>
              <a:t>Users can easily interact with the </a:t>
            </a:r>
            <a:r>
              <a:rPr lang="en-US" altLang="zh-TW" sz="2800" dirty="0" smtClean="0"/>
              <a:t>system</a:t>
            </a:r>
            <a:endParaRPr lang="en-US" altLang="zh-TW" sz="2800" dirty="0" smtClean="0"/>
          </a:p>
        </p:txBody>
      </p:sp>
      <p:sp>
        <p:nvSpPr>
          <p:cNvPr id="124931" name="標題 1"/>
          <p:cNvSpPr>
            <a:spLocks noGrp="1"/>
          </p:cNvSpPr>
          <p:nvPr>
            <p:ph type="title"/>
          </p:nvPr>
        </p:nvSpPr>
        <p:spPr>
          <a:xfrm>
            <a:off x="1219200" y="301625"/>
            <a:ext cx="7696200" cy="1143000"/>
          </a:xfrm>
        </p:spPr>
        <p:txBody>
          <a:bodyPr/>
          <a:lstStyle/>
          <a:p>
            <a:r>
              <a:rPr lang="en-US" altLang="zh-TW" smtClean="0"/>
              <a:t>Features (cont.)</a:t>
            </a:r>
            <a:endParaRPr lang="zh-TW" altLang="zh-TW" smtClean="0"/>
          </a:p>
        </p:txBody>
      </p:sp>
      <p:sp>
        <p:nvSpPr>
          <p:cNvPr id="2" name="Rectangle 1"/>
          <p:cNvSpPr/>
          <p:nvPr/>
        </p:nvSpPr>
        <p:spPr>
          <a:xfrm>
            <a:off x="762000" y="1186109"/>
            <a:ext cx="6858000" cy="461665"/>
          </a:xfrm>
          <a:prstGeom prst="rect">
            <a:avLst/>
          </a:prstGeom>
        </p:spPr>
        <p:txBody>
          <a:bodyPr wrap="square">
            <a:spAutoFit/>
          </a:bodyPr>
          <a:lstStyle/>
          <a:p>
            <a:r>
              <a:rPr lang="en-US" altLang="zh-TW" sz="2400" b="1" dirty="0"/>
              <a:t>Self-Service, On-Demand Resource Provisioning</a:t>
            </a:r>
          </a:p>
        </p:txBody>
      </p:sp>
    </p:spTree>
    <p:extLst>
      <p:ext uri="{BB962C8B-B14F-4D97-AF65-F5344CB8AC3E}">
        <p14:creationId xmlns:p14="http://schemas.microsoft.com/office/powerpoint/2010/main" val="670218210"/>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內容版面配置區 2"/>
          <p:cNvSpPr>
            <a:spLocks noGrp="1"/>
          </p:cNvSpPr>
          <p:nvPr>
            <p:ph idx="1"/>
          </p:nvPr>
        </p:nvSpPr>
        <p:spPr/>
        <p:txBody>
          <a:bodyPr/>
          <a:lstStyle/>
          <a:p>
            <a:pPr marL="914400" lvl="2" indent="0">
              <a:buNone/>
            </a:pPr>
            <a:r>
              <a:rPr lang="en-US" altLang="zh-TW" sz="2400" b="1" dirty="0"/>
              <a:t>Multiple Backend Hypervisors</a:t>
            </a:r>
          </a:p>
          <a:p>
            <a:pPr lvl="2"/>
            <a:r>
              <a:rPr lang="en-US" altLang="zh-TW" sz="2000" dirty="0"/>
              <a:t>Some VI managers provide a uniform management layer</a:t>
            </a:r>
          </a:p>
          <a:p>
            <a:pPr lvl="2"/>
            <a:r>
              <a:rPr lang="en-US" altLang="zh-TW" sz="2000" dirty="0" smtClean="0"/>
              <a:t>regardless </a:t>
            </a:r>
            <a:r>
              <a:rPr lang="en-US" altLang="zh-TW" sz="2000" dirty="0" smtClean="0"/>
              <a:t>of the virtualization technology used </a:t>
            </a:r>
          </a:p>
          <a:p>
            <a:pPr lvl="1"/>
            <a:r>
              <a:rPr lang="en-US" altLang="zh-TW" sz="2800" dirty="0" smtClean="0"/>
              <a:t>Usually provide pluggable drivers to interact with multiple hypervisors</a:t>
            </a:r>
          </a:p>
          <a:p>
            <a:pPr marL="0" indent="0">
              <a:buNone/>
            </a:pPr>
            <a:endParaRPr lang="en-US" altLang="zh-TW" sz="3200" dirty="0" smtClean="0"/>
          </a:p>
        </p:txBody>
      </p:sp>
      <p:sp>
        <p:nvSpPr>
          <p:cNvPr id="126979" name="標題 1"/>
          <p:cNvSpPr>
            <a:spLocks noGrp="1"/>
          </p:cNvSpPr>
          <p:nvPr>
            <p:ph type="title"/>
          </p:nvPr>
        </p:nvSpPr>
        <p:spPr>
          <a:xfrm>
            <a:off x="1219200" y="301625"/>
            <a:ext cx="7696200" cy="1143000"/>
          </a:xfrm>
        </p:spPr>
        <p:txBody>
          <a:bodyPr/>
          <a:lstStyle/>
          <a:p>
            <a:r>
              <a:rPr lang="en-US" altLang="zh-TW" smtClean="0"/>
              <a:t>Features (cont.)</a:t>
            </a:r>
            <a:endParaRPr lang="zh-TW" altLang="zh-TW" smtClean="0"/>
          </a:p>
        </p:txBody>
      </p:sp>
    </p:spTree>
    <p:extLst>
      <p:ext uri="{BB962C8B-B14F-4D97-AF65-F5344CB8AC3E}">
        <p14:creationId xmlns:p14="http://schemas.microsoft.com/office/powerpoint/2010/main" val="398979373"/>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內容版面配置區 2"/>
          <p:cNvSpPr>
            <a:spLocks noGrp="1"/>
          </p:cNvSpPr>
          <p:nvPr>
            <p:ph idx="1"/>
          </p:nvPr>
        </p:nvSpPr>
        <p:spPr/>
        <p:txBody>
          <a:bodyPr>
            <a:normAutofit/>
          </a:bodyPr>
          <a:lstStyle/>
          <a:p>
            <a:pPr lvl="0">
              <a:buClr>
                <a:srgbClr val="4F81BD">
                  <a:lumMod val="75000"/>
                </a:srgbClr>
              </a:buClr>
            </a:pPr>
            <a:r>
              <a:rPr lang="en-US" altLang="zh-TW" dirty="0">
                <a:solidFill>
                  <a:srgbClr val="1F497D">
                    <a:lumMod val="75000"/>
                  </a:srgbClr>
                </a:solidFill>
              </a:rPr>
              <a:t>Storage Virtualization</a:t>
            </a:r>
          </a:p>
          <a:p>
            <a:pPr lvl="1">
              <a:buClr>
                <a:srgbClr val="9BBB59">
                  <a:lumMod val="50000"/>
                </a:srgbClr>
              </a:buClr>
            </a:pPr>
            <a:r>
              <a:rPr lang="en-US" altLang="zh-TW" sz="2400" dirty="0">
                <a:solidFill>
                  <a:srgbClr val="9BBB59">
                    <a:lumMod val="50000"/>
                  </a:srgbClr>
                </a:solidFill>
              </a:rPr>
              <a:t>Abstracting logical storage from physical storage </a:t>
            </a:r>
          </a:p>
          <a:p>
            <a:pPr lvl="2">
              <a:buClr>
                <a:srgbClr val="8064A2">
                  <a:lumMod val="50000"/>
                </a:srgbClr>
              </a:buClr>
            </a:pPr>
            <a:r>
              <a:rPr lang="en-US" altLang="zh-TW" dirty="0">
                <a:solidFill>
                  <a:srgbClr val="8064A2">
                    <a:lumMod val="50000"/>
                  </a:srgbClr>
                </a:solidFill>
              </a:rPr>
              <a:t>Consolidating all available storage devices in a data center to create virtual disks independent from device and location</a:t>
            </a:r>
          </a:p>
          <a:p>
            <a:pPr lvl="1"/>
            <a:r>
              <a:rPr lang="en-US" altLang="zh-TW" sz="2400" dirty="0" smtClean="0"/>
              <a:t>Storage </a:t>
            </a:r>
            <a:r>
              <a:rPr lang="en-US" altLang="zh-TW" sz="2400" dirty="0" smtClean="0"/>
              <a:t>devices are commonly organized in a storage area network (SAN) attached to servers</a:t>
            </a:r>
          </a:p>
          <a:p>
            <a:pPr lvl="2"/>
            <a:r>
              <a:rPr lang="en-US" altLang="zh-TW" dirty="0" smtClean="0"/>
              <a:t>Via protocols such as </a:t>
            </a:r>
            <a:r>
              <a:rPr lang="en-US" altLang="zh-TW" dirty="0" err="1" smtClean="0"/>
              <a:t>Fibre</a:t>
            </a:r>
            <a:r>
              <a:rPr lang="en-US" altLang="zh-TW" dirty="0" smtClean="0"/>
              <a:t> Channel, ISCSI, and NFS</a:t>
            </a:r>
          </a:p>
          <a:p>
            <a:pPr lvl="1"/>
            <a:r>
              <a:rPr lang="en-US" altLang="zh-TW" sz="2400" dirty="0" smtClean="0"/>
              <a:t>A storage controller provides the layer of abstraction between virtual and physical </a:t>
            </a:r>
            <a:r>
              <a:rPr lang="en-US" altLang="zh-TW" sz="2400" dirty="0" smtClean="0"/>
              <a:t>storage</a:t>
            </a:r>
            <a:endParaRPr lang="en-US" altLang="zh-TW" sz="2400" dirty="0" smtClean="0"/>
          </a:p>
        </p:txBody>
      </p:sp>
      <p:sp>
        <p:nvSpPr>
          <p:cNvPr id="129027" name="標題 1"/>
          <p:cNvSpPr>
            <a:spLocks noGrp="1"/>
          </p:cNvSpPr>
          <p:nvPr>
            <p:ph type="title"/>
          </p:nvPr>
        </p:nvSpPr>
        <p:spPr>
          <a:xfrm>
            <a:off x="1219200" y="301625"/>
            <a:ext cx="7696200" cy="1143000"/>
          </a:xfrm>
        </p:spPr>
        <p:txBody>
          <a:bodyPr/>
          <a:lstStyle/>
          <a:p>
            <a:r>
              <a:rPr lang="en-US" altLang="zh-TW" smtClean="0"/>
              <a:t>Features (cont.)</a:t>
            </a:r>
            <a:endParaRPr lang="zh-TW" altLang="zh-TW" smtClean="0"/>
          </a:p>
        </p:txBody>
      </p:sp>
    </p:spTree>
    <p:extLst>
      <p:ext uri="{BB962C8B-B14F-4D97-AF65-F5344CB8AC3E}">
        <p14:creationId xmlns:p14="http://schemas.microsoft.com/office/powerpoint/2010/main" val="561741750"/>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內容版面配置區 2"/>
          <p:cNvSpPr>
            <a:spLocks noGrp="1"/>
          </p:cNvSpPr>
          <p:nvPr>
            <p:ph idx="1"/>
          </p:nvPr>
        </p:nvSpPr>
        <p:spPr/>
        <p:txBody>
          <a:bodyPr/>
          <a:lstStyle/>
          <a:p>
            <a:pPr lvl="0">
              <a:buClr>
                <a:srgbClr val="4F81BD">
                  <a:lumMod val="75000"/>
                </a:srgbClr>
              </a:buClr>
            </a:pPr>
            <a:r>
              <a:rPr lang="en-US" altLang="zh-TW" sz="2200" dirty="0">
                <a:solidFill>
                  <a:srgbClr val="1F497D">
                    <a:lumMod val="75000"/>
                  </a:srgbClr>
                </a:solidFill>
              </a:rPr>
              <a:t>Interface to Public Clouds</a:t>
            </a:r>
          </a:p>
          <a:p>
            <a:pPr lvl="1"/>
            <a:r>
              <a:rPr lang="en-US" altLang="zh-TW" sz="2400" dirty="0" smtClean="0"/>
              <a:t>Extends </a:t>
            </a:r>
            <a:r>
              <a:rPr lang="en-US" altLang="zh-TW" sz="2400" dirty="0" smtClean="0"/>
              <a:t>the capacity by borrowing resources from public clouds </a:t>
            </a:r>
          </a:p>
          <a:p>
            <a:pPr lvl="2"/>
            <a:r>
              <a:rPr lang="en-US" altLang="zh-TW" dirty="0" smtClean="0"/>
              <a:t>Make good use of the available resources</a:t>
            </a:r>
          </a:p>
          <a:p>
            <a:pPr lvl="2"/>
            <a:r>
              <a:rPr lang="en-US" altLang="zh-TW" dirty="0" smtClean="0"/>
              <a:t>In case of spikes in demand, extra load can be offloaded to rented resources</a:t>
            </a:r>
          </a:p>
          <a:p>
            <a:pPr lvl="1"/>
            <a:r>
              <a:rPr lang="en-US" altLang="zh-TW" sz="2400" dirty="0" smtClean="0"/>
              <a:t>A VI manager can be used in a hybrid cloud setup</a:t>
            </a:r>
          </a:p>
          <a:p>
            <a:pPr lvl="2"/>
            <a:r>
              <a:rPr lang="en-US" altLang="zh-TW" dirty="0" smtClean="0"/>
              <a:t>Offers a driver to manage the life cycle of virtualized resources obtained from external cloud providers</a:t>
            </a:r>
          </a:p>
          <a:p>
            <a:pPr lvl="2"/>
            <a:r>
              <a:rPr lang="en-US" altLang="zh-TW" dirty="0" smtClean="0"/>
              <a:t>Must ideally be </a:t>
            </a:r>
            <a:r>
              <a:rPr lang="en-US" altLang="zh-TW" dirty="0" smtClean="0"/>
              <a:t>transparent</a:t>
            </a:r>
            <a:endParaRPr lang="en-US" altLang="zh-TW" dirty="0" smtClean="0"/>
          </a:p>
        </p:txBody>
      </p:sp>
      <p:sp>
        <p:nvSpPr>
          <p:cNvPr id="131075" name="標題 1"/>
          <p:cNvSpPr>
            <a:spLocks noGrp="1"/>
          </p:cNvSpPr>
          <p:nvPr>
            <p:ph type="title"/>
          </p:nvPr>
        </p:nvSpPr>
        <p:spPr>
          <a:xfrm>
            <a:off x="1219200" y="301625"/>
            <a:ext cx="7772400" cy="1143000"/>
          </a:xfrm>
        </p:spPr>
        <p:txBody>
          <a:bodyPr/>
          <a:lstStyle/>
          <a:p>
            <a:r>
              <a:rPr lang="en-US" altLang="zh-TW" smtClean="0"/>
              <a:t>Features (cont.)</a:t>
            </a:r>
            <a:endParaRPr lang="zh-TW" altLang="zh-TW" smtClean="0"/>
          </a:p>
        </p:txBody>
      </p:sp>
    </p:spTree>
    <p:extLst>
      <p:ext uri="{BB962C8B-B14F-4D97-AF65-F5344CB8AC3E}">
        <p14:creationId xmlns:p14="http://schemas.microsoft.com/office/powerpoint/2010/main" val="1560963195"/>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內容版面配置區 2"/>
          <p:cNvSpPr>
            <a:spLocks noGrp="1"/>
          </p:cNvSpPr>
          <p:nvPr>
            <p:ph idx="1"/>
          </p:nvPr>
        </p:nvSpPr>
        <p:spPr/>
        <p:txBody>
          <a:bodyPr/>
          <a:lstStyle/>
          <a:p>
            <a:pPr lvl="0">
              <a:buClr>
                <a:srgbClr val="4F81BD">
                  <a:lumMod val="75000"/>
                </a:srgbClr>
              </a:buClr>
            </a:pPr>
            <a:r>
              <a:rPr lang="en-US" altLang="zh-TW" dirty="0">
                <a:solidFill>
                  <a:srgbClr val="1F497D">
                    <a:lumMod val="75000"/>
                  </a:srgbClr>
                </a:solidFill>
              </a:rPr>
              <a:t>Virtual Networking</a:t>
            </a:r>
          </a:p>
          <a:p>
            <a:pPr lvl="1">
              <a:buClr>
                <a:srgbClr val="9BBB59">
                  <a:lumMod val="50000"/>
                </a:srgbClr>
              </a:buClr>
            </a:pPr>
            <a:r>
              <a:rPr lang="en-US" altLang="zh-TW" dirty="0">
                <a:solidFill>
                  <a:srgbClr val="9BBB59">
                    <a:lumMod val="50000"/>
                  </a:srgbClr>
                </a:solidFill>
              </a:rPr>
              <a:t>Virtual networks allow creating an isolated network on top of a physical infrastructure</a:t>
            </a:r>
            <a:endParaRPr lang="en-US" altLang="zh-TW" sz="2400" dirty="0">
              <a:solidFill>
                <a:srgbClr val="9BBB59">
                  <a:lumMod val="50000"/>
                </a:srgbClr>
              </a:solidFill>
            </a:endParaRPr>
          </a:p>
          <a:p>
            <a:pPr marL="1200150" lvl="3" indent="-342900"/>
            <a:r>
              <a:rPr lang="en-US" altLang="zh-TW" sz="1700" dirty="0" smtClean="0"/>
              <a:t>independently </a:t>
            </a:r>
            <a:r>
              <a:rPr lang="en-US" altLang="zh-TW" sz="1700" dirty="0" smtClean="0"/>
              <a:t>from physical topology and locations</a:t>
            </a:r>
          </a:p>
          <a:p>
            <a:pPr lvl="1"/>
            <a:r>
              <a:rPr lang="en-US" altLang="zh-TW" sz="2000" dirty="0" smtClean="0"/>
              <a:t>A virtual LAN (VLAN) allows isolating traffic that shares a switched network</a:t>
            </a:r>
          </a:p>
          <a:p>
            <a:pPr lvl="2"/>
            <a:r>
              <a:rPr lang="en-US" altLang="zh-TW" sz="1700" dirty="0" smtClean="0"/>
              <a:t>Allowing VMs to be grouped into the same broadcast domain</a:t>
            </a:r>
          </a:p>
          <a:p>
            <a:pPr lvl="2"/>
            <a:r>
              <a:rPr lang="en-US" altLang="zh-TW" sz="1700" dirty="0" smtClean="0"/>
              <a:t>Can be configured to block traffic originated from VMs from other networks</a:t>
            </a:r>
          </a:p>
          <a:p>
            <a:pPr lvl="1"/>
            <a:r>
              <a:rPr lang="en-US" altLang="zh-TW" sz="2000" dirty="0" smtClean="0"/>
              <a:t>The VPN (virtual private network) concept is a secure and private overlay network on top of a public network</a:t>
            </a:r>
          </a:p>
          <a:p>
            <a:pPr lvl="2"/>
            <a:r>
              <a:rPr lang="en-US" altLang="zh-TW" sz="1700" dirty="0" smtClean="0"/>
              <a:t>Most commonly the public Internet</a:t>
            </a:r>
          </a:p>
          <a:p>
            <a:pPr lvl="1"/>
            <a:r>
              <a:rPr lang="en-US" altLang="zh-TW" sz="2000" dirty="0" smtClean="0"/>
              <a:t>VI managers support creating and configuring virtual networks to group VMs placed throughout a data center</a:t>
            </a:r>
          </a:p>
          <a:p>
            <a:pPr lvl="1"/>
            <a:endParaRPr lang="en-US" altLang="zh-TW" sz="2000" dirty="0" smtClean="0"/>
          </a:p>
        </p:txBody>
      </p:sp>
      <p:sp>
        <p:nvSpPr>
          <p:cNvPr id="133123" name="標題 1"/>
          <p:cNvSpPr>
            <a:spLocks noGrp="1"/>
          </p:cNvSpPr>
          <p:nvPr>
            <p:ph type="title"/>
          </p:nvPr>
        </p:nvSpPr>
        <p:spPr>
          <a:xfrm>
            <a:off x="1219200" y="301625"/>
            <a:ext cx="7772400" cy="1143000"/>
          </a:xfrm>
        </p:spPr>
        <p:txBody>
          <a:bodyPr/>
          <a:lstStyle/>
          <a:p>
            <a:r>
              <a:rPr lang="en-US" altLang="zh-TW" smtClean="0"/>
              <a:t>Features (cont.)</a:t>
            </a:r>
            <a:endParaRPr lang="zh-TW" altLang="zh-TW" smtClean="0"/>
          </a:p>
        </p:txBody>
      </p:sp>
    </p:spTree>
    <p:extLst>
      <p:ext uri="{BB962C8B-B14F-4D97-AF65-F5344CB8AC3E}">
        <p14:creationId xmlns:p14="http://schemas.microsoft.com/office/powerpoint/2010/main" val="58227860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Cloud Definitions</a:t>
            </a:r>
            <a:endParaRPr lang="en-US" dirty="0"/>
          </a:p>
        </p:txBody>
      </p:sp>
      <p:sp>
        <p:nvSpPr>
          <p:cNvPr id="7" name="Content Placeholder 2"/>
          <p:cNvSpPr txBox="1">
            <a:spLocks/>
          </p:cNvSpPr>
          <p:nvPr/>
        </p:nvSpPr>
        <p:spPr>
          <a:xfrm>
            <a:off x="517284" y="2074463"/>
            <a:ext cx="8229600" cy="3124200"/>
          </a:xfrm>
          <a:prstGeom prst="rect">
            <a:avLst/>
          </a:prstGeom>
        </p:spPr>
        <p:txBody>
          <a:bodyPr vert="horz" lIns="91440" tIns="45720" rIns="91440" bIns="45720" rtlCol="0">
            <a:normAutofit/>
          </a:bodyPr>
          <a:lstStyle/>
          <a:p>
            <a:pPr marL="742950" marR="0" lvl="1" indent="-285750" algn="l" defTabSz="914400" rtl="0" eaLnBrk="1" fontAlgn="auto" latinLnBrk="0" hangingPunct="1">
              <a:lnSpc>
                <a:spcPct val="100000"/>
              </a:lnSpc>
              <a:spcBef>
                <a:spcPct val="20000"/>
              </a:spcBef>
              <a:spcAft>
                <a:spcPts val="0"/>
              </a:spcAft>
              <a:buClr>
                <a:schemeClr val="accent3">
                  <a:lumMod val="50000"/>
                </a:schemeClr>
              </a:buClr>
              <a:buSzTx/>
              <a:buFont typeface="Wingdings" pitchFamily="2" charset="2"/>
              <a:buChar char="§"/>
              <a:tabLst/>
              <a:defRPr/>
            </a:pPr>
            <a:r>
              <a:rPr kumimoji="0" lang="en-US" sz="2000" b="0" i="0" u="none" strike="noStrike" kern="1200" cap="none" spc="0" normalizeH="0" baseline="0" noProof="0" dirty="0" smtClean="0">
                <a:ln>
                  <a:noFill/>
                </a:ln>
                <a:solidFill>
                  <a:schemeClr val="accent3">
                    <a:lumMod val="50000"/>
                  </a:schemeClr>
                </a:solidFill>
                <a:effectLst/>
                <a:uLnTx/>
                <a:uFillTx/>
                <a:latin typeface="Cambria" pitchFamily="18" charset="0"/>
                <a:ea typeface="+mn-ea"/>
                <a:cs typeface="+mn-cs"/>
              </a:rPr>
              <a:t>Cloud computing is a model for enabling convenient,</a:t>
            </a:r>
            <a:r>
              <a:rPr kumimoji="0" lang="en-US" sz="2000" b="1" i="0" u="none" strike="noStrike" kern="1200" cap="none" spc="0" normalizeH="0" baseline="0" noProof="0" dirty="0" smtClean="0">
                <a:ln>
                  <a:noFill/>
                </a:ln>
                <a:solidFill>
                  <a:schemeClr val="accent3">
                    <a:lumMod val="50000"/>
                  </a:schemeClr>
                </a:solidFill>
                <a:effectLst/>
                <a:uLnTx/>
                <a:uFillTx/>
                <a:latin typeface="Cambria" pitchFamily="18" charset="0"/>
                <a:ea typeface="+mn-ea"/>
                <a:cs typeface="+mn-cs"/>
              </a:rPr>
              <a:t> </a:t>
            </a:r>
            <a:r>
              <a:rPr kumimoji="0" lang="en-US" sz="2000" b="1" u="none" strike="noStrike" kern="1200" cap="none" spc="0" normalizeH="0" baseline="0" noProof="0" dirty="0" smtClean="0">
                <a:ln>
                  <a:noFill/>
                </a:ln>
                <a:solidFill>
                  <a:srgbClr val="C00000"/>
                </a:solidFill>
                <a:effectLst/>
                <a:uLnTx/>
                <a:uFillTx/>
                <a:latin typeface="Cambria" pitchFamily="18" charset="0"/>
                <a:ea typeface="+mn-ea"/>
                <a:cs typeface="+mn-cs"/>
              </a:rPr>
              <a:t>on-demand network access </a:t>
            </a:r>
            <a:r>
              <a:rPr kumimoji="0" lang="en-US" sz="2000" b="0" i="0" u="none" strike="noStrike" kern="1200" cap="none" spc="0" normalizeH="0" baseline="0" noProof="0" dirty="0" smtClean="0">
                <a:ln>
                  <a:noFill/>
                </a:ln>
                <a:solidFill>
                  <a:schemeClr val="accent3">
                    <a:lumMod val="50000"/>
                  </a:schemeClr>
                </a:solidFill>
                <a:effectLst/>
                <a:uLnTx/>
                <a:uFillTx/>
                <a:latin typeface="Cambria" pitchFamily="18" charset="0"/>
                <a:ea typeface="+mn-ea"/>
                <a:cs typeface="+mn-cs"/>
              </a:rPr>
              <a:t>to a </a:t>
            </a:r>
            <a:r>
              <a:rPr kumimoji="0" lang="en-US" sz="2000" b="1" i="0" u="none" strike="noStrike" kern="1200" cap="none" spc="0" normalizeH="0" baseline="0" noProof="0" dirty="0" smtClean="0">
                <a:ln>
                  <a:noFill/>
                </a:ln>
                <a:solidFill>
                  <a:srgbClr val="C00000"/>
                </a:solidFill>
                <a:effectLst/>
                <a:uLnTx/>
                <a:uFillTx/>
                <a:latin typeface="Cambria" pitchFamily="18" charset="0"/>
                <a:ea typeface="+mn-ea"/>
                <a:cs typeface="+mn-cs"/>
              </a:rPr>
              <a:t>shared pool </a:t>
            </a:r>
            <a:r>
              <a:rPr kumimoji="0" lang="en-US" sz="2000" b="0" i="0" u="none" strike="noStrike" kern="1200" cap="none" spc="0" normalizeH="0" baseline="0" noProof="0" dirty="0" smtClean="0">
                <a:ln>
                  <a:noFill/>
                </a:ln>
                <a:solidFill>
                  <a:schemeClr val="accent3">
                    <a:lumMod val="50000"/>
                  </a:schemeClr>
                </a:solidFill>
                <a:effectLst/>
                <a:uLnTx/>
                <a:uFillTx/>
                <a:latin typeface="Cambria" pitchFamily="18" charset="0"/>
                <a:ea typeface="+mn-ea"/>
                <a:cs typeface="+mn-cs"/>
              </a:rPr>
              <a:t>of configurable computing resources (e.g., networks, servers, storage, applications, and services) that can be </a:t>
            </a:r>
            <a:r>
              <a:rPr kumimoji="0" lang="en-US" sz="2000" b="1" i="0" u="none" strike="noStrike" kern="1200" cap="none" spc="0" normalizeH="0" baseline="0" noProof="0" dirty="0" smtClean="0">
                <a:ln>
                  <a:noFill/>
                </a:ln>
                <a:solidFill>
                  <a:srgbClr val="C00000"/>
                </a:solidFill>
                <a:effectLst/>
                <a:uLnTx/>
                <a:uFillTx/>
                <a:latin typeface="Cambria" pitchFamily="18" charset="0"/>
                <a:ea typeface="+mn-ea"/>
                <a:cs typeface="+mn-cs"/>
              </a:rPr>
              <a:t>rapidly provisioned and released </a:t>
            </a:r>
            <a:r>
              <a:rPr kumimoji="0" lang="en-US" sz="2000" b="0" i="0" u="none" strike="noStrike" kern="1200" cap="none" spc="0" normalizeH="0" baseline="0" noProof="0" dirty="0" smtClean="0">
                <a:ln>
                  <a:noFill/>
                </a:ln>
                <a:solidFill>
                  <a:schemeClr val="accent3">
                    <a:lumMod val="50000"/>
                  </a:schemeClr>
                </a:solidFill>
                <a:effectLst/>
                <a:uLnTx/>
                <a:uFillTx/>
                <a:latin typeface="Cambria" pitchFamily="18" charset="0"/>
                <a:ea typeface="+mn-ea"/>
                <a:cs typeface="+mn-cs"/>
              </a:rPr>
              <a:t>with minimal management effort or service provider interaction.</a:t>
            </a:r>
          </a:p>
          <a:p>
            <a:pPr marL="742950" marR="0" lvl="1" indent="-285750" algn="l" defTabSz="914400" rtl="0" eaLnBrk="1" fontAlgn="auto" latinLnBrk="0" hangingPunct="1">
              <a:lnSpc>
                <a:spcPct val="100000"/>
              </a:lnSpc>
              <a:spcBef>
                <a:spcPct val="20000"/>
              </a:spcBef>
              <a:spcAft>
                <a:spcPts val="0"/>
              </a:spcAft>
              <a:buClr>
                <a:schemeClr val="accent3">
                  <a:lumMod val="50000"/>
                </a:schemeClr>
              </a:buClr>
              <a:buSzTx/>
              <a:buFont typeface="Wingdings" pitchFamily="2" charset="2"/>
              <a:buChar char="§"/>
              <a:tabLst/>
              <a:defRPr/>
            </a:pPr>
            <a:r>
              <a:rPr kumimoji="0" lang="en-US" sz="2000" b="0" i="0" u="none" strike="noStrike" kern="1200" cap="none" spc="0" normalizeH="0" baseline="0" noProof="0" dirty="0" smtClean="0">
                <a:ln>
                  <a:noFill/>
                </a:ln>
                <a:solidFill>
                  <a:schemeClr val="accent3">
                    <a:lumMod val="50000"/>
                  </a:schemeClr>
                </a:solidFill>
                <a:effectLst/>
                <a:uLnTx/>
                <a:uFillTx/>
                <a:latin typeface="Cambria" pitchFamily="18" charset="0"/>
                <a:ea typeface="+mn-ea"/>
                <a:cs typeface="+mn-cs"/>
              </a:rPr>
              <a:t>This cloud model promotes </a:t>
            </a:r>
            <a:r>
              <a:rPr kumimoji="0" lang="en-US" sz="2000" b="1" i="0" u="none" strike="noStrike" kern="1200" cap="none" spc="0" normalizeH="0" baseline="0" noProof="0" dirty="0" smtClean="0">
                <a:ln>
                  <a:noFill/>
                </a:ln>
                <a:solidFill>
                  <a:srgbClr val="C00000"/>
                </a:solidFill>
                <a:effectLst/>
                <a:uLnTx/>
                <a:uFillTx/>
                <a:latin typeface="Cambria" pitchFamily="18" charset="0"/>
                <a:ea typeface="+mn-ea"/>
                <a:cs typeface="+mn-cs"/>
              </a:rPr>
              <a:t>availability</a:t>
            </a:r>
            <a:r>
              <a:rPr kumimoji="0" lang="en-US" sz="2000" b="0" i="0" u="none" strike="noStrike" kern="1200" cap="none" spc="0" normalizeH="0" baseline="0" noProof="0" dirty="0" smtClean="0">
                <a:ln>
                  <a:noFill/>
                </a:ln>
                <a:solidFill>
                  <a:schemeClr val="accent3">
                    <a:lumMod val="50000"/>
                  </a:schemeClr>
                </a:solidFill>
                <a:effectLst/>
                <a:uLnTx/>
                <a:uFillTx/>
                <a:latin typeface="Cambria" pitchFamily="18" charset="0"/>
                <a:ea typeface="+mn-ea"/>
                <a:cs typeface="+mn-cs"/>
              </a:rPr>
              <a:t> and is composed of </a:t>
            </a:r>
            <a:r>
              <a:rPr kumimoji="0" lang="en-US" sz="2000" b="0" i="0" u="sng" strike="noStrike" kern="1200" cap="none" spc="0" normalizeH="0" baseline="0" noProof="0" dirty="0" smtClean="0">
                <a:ln>
                  <a:noFill/>
                </a:ln>
                <a:solidFill>
                  <a:schemeClr val="accent3">
                    <a:lumMod val="50000"/>
                  </a:schemeClr>
                </a:solidFill>
                <a:effectLst/>
                <a:uLnTx/>
                <a:uFillTx/>
                <a:latin typeface="Cambria" pitchFamily="18" charset="0"/>
                <a:ea typeface="+mn-ea"/>
                <a:cs typeface="+mn-cs"/>
              </a:rPr>
              <a:t>five essential characteristics, three service models, and four deployment models.</a:t>
            </a:r>
          </a:p>
          <a:p>
            <a:pPr marL="742950" marR="0" lvl="1" indent="-285750" algn="l" defTabSz="914400" rtl="0" eaLnBrk="1" fontAlgn="auto" latinLnBrk="0" hangingPunct="1">
              <a:lnSpc>
                <a:spcPct val="100000"/>
              </a:lnSpc>
              <a:spcBef>
                <a:spcPct val="20000"/>
              </a:spcBef>
              <a:spcAft>
                <a:spcPts val="0"/>
              </a:spcAft>
              <a:buClr>
                <a:schemeClr val="accent3">
                  <a:lumMod val="50000"/>
                </a:schemeClr>
              </a:buClr>
              <a:buSzTx/>
              <a:buFont typeface="Wingdings" pitchFamily="2" charset="2"/>
              <a:buChar char="§"/>
              <a:tabLst/>
              <a:defRPr/>
            </a:pPr>
            <a:endParaRPr kumimoji="0" lang="en-US" sz="2000" b="0" i="0" u="none" strike="noStrike" kern="1200" cap="none" spc="0" normalizeH="0" baseline="0" noProof="0" dirty="0" smtClean="0">
              <a:ln>
                <a:noFill/>
              </a:ln>
              <a:solidFill>
                <a:schemeClr val="accent3">
                  <a:lumMod val="50000"/>
                </a:schemeClr>
              </a:solidFill>
              <a:effectLst/>
              <a:uLnTx/>
              <a:uFillTx/>
              <a:latin typeface="Cambria" pitchFamily="18" charset="0"/>
              <a:ea typeface="+mn-ea"/>
              <a:cs typeface="+mn-cs"/>
            </a:endParaRPr>
          </a:p>
          <a:p>
            <a:pPr marL="742950" marR="0" lvl="1" indent="-285750" algn="l" defTabSz="914400" rtl="0" eaLnBrk="1" fontAlgn="auto" latinLnBrk="0" hangingPunct="1">
              <a:lnSpc>
                <a:spcPct val="100000"/>
              </a:lnSpc>
              <a:spcBef>
                <a:spcPct val="20000"/>
              </a:spcBef>
              <a:spcAft>
                <a:spcPts val="0"/>
              </a:spcAft>
              <a:buClr>
                <a:schemeClr val="accent3">
                  <a:lumMod val="50000"/>
                </a:schemeClr>
              </a:buClr>
              <a:buSzTx/>
              <a:buFont typeface="Wingdings" pitchFamily="2" charset="2"/>
              <a:buChar char="§"/>
              <a:tabLst/>
              <a:defRPr/>
            </a:pPr>
            <a:endParaRPr kumimoji="0" lang="en-US" sz="2000" b="0" i="0" u="none" strike="noStrike" kern="1200" cap="none" spc="0" normalizeH="0" baseline="0" noProof="0" dirty="0" smtClean="0">
              <a:ln>
                <a:noFill/>
              </a:ln>
              <a:solidFill>
                <a:schemeClr val="accent3">
                  <a:lumMod val="50000"/>
                </a:schemeClr>
              </a:solidFill>
              <a:effectLst/>
              <a:uLnTx/>
              <a:uFillTx/>
              <a:latin typeface="Cambria" pitchFamily="18" charset="0"/>
              <a:ea typeface="+mn-ea"/>
              <a:cs typeface="+mn-cs"/>
            </a:endParaRPr>
          </a:p>
          <a:p>
            <a:pPr marL="742950" marR="0" lvl="1" indent="-285750" algn="l" defTabSz="914400" rtl="0" eaLnBrk="1" fontAlgn="auto" latinLnBrk="0" hangingPunct="1">
              <a:lnSpc>
                <a:spcPct val="100000"/>
              </a:lnSpc>
              <a:spcBef>
                <a:spcPct val="20000"/>
              </a:spcBef>
              <a:spcAft>
                <a:spcPts val="0"/>
              </a:spcAft>
              <a:buClr>
                <a:schemeClr val="accent3">
                  <a:lumMod val="50000"/>
                </a:schemeClr>
              </a:buClr>
              <a:buSzTx/>
              <a:buFont typeface="Wingdings" pitchFamily="2" charset="2"/>
              <a:buChar char="§"/>
              <a:tabLst/>
              <a:defRPr/>
            </a:pPr>
            <a:endParaRPr kumimoji="0" lang="en-US" sz="2000" b="0" i="0" u="none" strike="noStrike" kern="1200" cap="none" spc="0" normalizeH="0" baseline="0" noProof="0" dirty="0">
              <a:ln>
                <a:noFill/>
              </a:ln>
              <a:solidFill>
                <a:schemeClr val="accent3">
                  <a:lumMod val="50000"/>
                </a:schemeClr>
              </a:solidFill>
              <a:effectLst/>
              <a:uLnTx/>
              <a:uFillTx/>
              <a:latin typeface="Cambria" pitchFamily="18" charset="0"/>
              <a:ea typeface="+mn-ea"/>
              <a:cs typeface="+mn-cs"/>
            </a:endParaRPr>
          </a:p>
        </p:txBody>
      </p:sp>
      <p:sp>
        <p:nvSpPr>
          <p:cNvPr id="4" name="TextBox 3"/>
          <p:cNvSpPr txBox="1"/>
          <p:nvPr/>
        </p:nvSpPr>
        <p:spPr>
          <a:xfrm>
            <a:off x="517284" y="5017651"/>
            <a:ext cx="8566191" cy="1077218"/>
          </a:xfrm>
          <a:prstGeom prst="rect">
            <a:avLst/>
          </a:prstGeom>
          <a:noFill/>
        </p:spPr>
        <p:txBody>
          <a:bodyPr wrap="none" rtlCol="0">
            <a:spAutoFit/>
          </a:bodyPr>
          <a:lstStyle/>
          <a:p>
            <a:pPr algn="just"/>
            <a:r>
              <a:rPr lang="en-US" sz="1600" dirty="0" smtClean="0"/>
              <a:t>Also defined as delivering computing as utility…..</a:t>
            </a:r>
          </a:p>
          <a:p>
            <a:pPr algn="just"/>
            <a:r>
              <a:rPr lang="en-US" sz="1600" dirty="0" smtClean="0"/>
              <a:t>Utility  </a:t>
            </a:r>
            <a:r>
              <a:rPr lang="en-US" sz="1600" dirty="0"/>
              <a:t>computing  describes  a  business  model  for  on-demand delivery of computing power; </a:t>
            </a:r>
            <a:endParaRPr lang="en-US" sz="1600" dirty="0" smtClean="0"/>
          </a:p>
          <a:p>
            <a:pPr algn="just"/>
            <a:r>
              <a:rPr lang="en-US" sz="1600" dirty="0" smtClean="0"/>
              <a:t>consumers </a:t>
            </a:r>
            <a:r>
              <a:rPr lang="en-US" sz="1600" dirty="0"/>
              <a:t>pay providers based on usage (“</a:t>
            </a:r>
            <a:r>
              <a:rPr lang="en-US" sz="1600" dirty="0" smtClean="0"/>
              <a:t>pay-as-you-go</a:t>
            </a:r>
            <a:r>
              <a:rPr lang="en-US" sz="1600" dirty="0"/>
              <a:t>”), similar to the way in which we currently </a:t>
            </a:r>
            <a:endParaRPr lang="en-US" sz="1600" dirty="0" smtClean="0"/>
          </a:p>
          <a:p>
            <a:pPr algn="just"/>
            <a:r>
              <a:rPr lang="en-US" sz="1600" dirty="0" smtClean="0"/>
              <a:t>obtain </a:t>
            </a:r>
            <a:r>
              <a:rPr lang="en-US" sz="1600" dirty="0"/>
              <a:t>services from traditional public utility services such as water, electricity, gas, and telephony</a:t>
            </a:r>
          </a:p>
        </p:txBody>
      </p:sp>
      <p:sp>
        <p:nvSpPr>
          <p:cNvPr id="5" name="Rectangle 4"/>
          <p:cNvSpPr/>
          <p:nvPr/>
        </p:nvSpPr>
        <p:spPr>
          <a:xfrm>
            <a:off x="441278" y="841523"/>
            <a:ext cx="4572000" cy="1077218"/>
          </a:xfrm>
          <a:prstGeom prst="rect">
            <a:avLst/>
          </a:prstGeom>
        </p:spPr>
        <p:txBody>
          <a:bodyPr>
            <a:spAutoFit/>
          </a:bodyPr>
          <a:lstStyle/>
          <a:p>
            <a:pPr marL="342900" lvl="0" indent="-342900">
              <a:spcBef>
                <a:spcPct val="20000"/>
              </a:spcBef>
              <a:buClr>
                <a:schemeClr val="accent1">
                  <a:lumMod val="75000"/>
                </a:schemeClr>
              </a:buClr>
              <a:buFont typeface="Arial" pitchFamily="34" charset="0"/>
              <a:buChar char="•"/>
              <a:defRPr/>
            </a:pPr>
            <a:r>
              <a:rPr lang="en-US" sz="2800" dirty="0">
                <a:solidFill>
                  <a:schemeClr val="tx2">
                    <a:lumMod val="75000"/>
                  </a:schemeClr>
                </a:solidFill>
                <a:latin typeface="Cambria" pitchFamily="18" charset="0"/>
              </a:rPr>
              <a:t>Definition from </a:t>
            </a:r>
            <a:r>
              <a:rPr lang="en-US" sz="2800" b="1" i="1" dirty="0">
                <a:solidFill>
                  <a:schemeClr val="tx2">
                    <a:lumMod val="75000"/>
                  </a:schemeClr>
                </a:solidFill>
                <a:latin typeface="Cambria" pitchFamily="18" charset="0"/>
              </a:rPr>
              <a:t>NIST</a:t>
            </a:r>
            <a:r>
              <a:rPr lang="en-US" b="1" i="1" dirty="0">
                <a:solidFill>
                  <a:schemeClr val="tx2">
                    <a:lumMod val="75000"/>
                  </a:schemeClr>
                </a:solidFill>
                <a:latin typeface="Cambria" pitchFamily="18" charset="0"/>
              </a:rPr>
              <a:t> (National Institute of Standards and Technology)</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xEl>
                                              <p:pRg st="1" end="1"/>
                                            </p:txEl>
                                          </p:spTgt>
                                        </p:tgtEl>
                                        <p:attrNameLst>
                                          <p:attrName>style.visibility</p:attrName>
                                        </p:attrNameLst>
                                      </p:cBhvr>
                                      <p:to>
                                        <p:strVal val="visible"/>
                                      </p:to>
                                    </p:set>
                                    <p:animEffect transition="in" filter="fade">
                                      <p:cBhvr>
                                        <p:cTn id="10" dur="500"/>
                                        <p:tgtEl>
                                          <p:spTgt spid="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allAtOnce"/>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內容版面配置區 2"/>
          <p:cNvSpPr>
            <a:spLocks noGrp="1"/>
          </p:cNvSpPr>
          <p:nvPr>
            <p:ph idx="1"/>
          </p:nvPr>
        </p:nvSpPr>
        <p:spPr/>
        <p:txBody>
          <a:bodyPr/>
          <a:lstStyle/>
          <a:p>
            <a:r>
              <a:rPr lang="en-US" altLang="zh-TW" sz="2400" dirty="0" smtClean="0"/>
              <a:t>Dynamic </a:t>
            </a:r>
            <a:r>
              <a:rPr lang="en-US" altLang="zh-TW" sz="2400" dirty="0" smtClean="0"/>
              <a:t>Resource Allocation</a:t>
            </a:r>
          </a:p>
          <a:p>
            <a:pPr lvl="1"/>
            <a:r>
              <a:rPr lang="en-US" altLang="zh-TW" sz="2000" dirty="0" smtClean="0"/>
              <a:t>Increased awareness of energy consumption in data centers has encouraged dynamic consolidating VMs in a fewer number of servers</a:t>
            </a:r>
          </a:p>
          <a:p>
            <a:pPr lvl="1"/>
            <a:r>
              <a:rPr lang="en-US" altLang="zh-TW" sz="2000" dirty="0" smtClean="0"/>
              <a:t>Applications have variable and dynamic needs</a:t>
            </a:r>
          </a:p>
          <a:p>
            <a:pPr lvl="1"/>
            <a:r>
              <a:rPr lang="en-US" altLang="zh-TW" dirty="0"/>
              <a:t>Also reallocates available resources among VMs according to application </a:t>
            </a:r>
            <a:r>
              <a:rPr lang="en-US" altLang="zh-TW" dirty="0" smtClean="0"/>
              <a:t>needs</a:t>
            </a:r>
          </a:p>
          <a:p>
            <a:pPr lvl="1"/>
            <a:r>
              <a:rPr lang="en-US" altLang="zh-TW" dirty="0"/>
              <a:t>Energy consumption reduction and better management of SLAs can be achieved</a:t>
            </a:r>
          </a:p>
          <a:p>
            <a:pPr lvl="2"/>
            <a:r>
              <a:rPr lang="en-US" altLang="zh-TW" sz="1700" dirty="0"/>
              <a:t>By dynamically remapping VMs to physical machines at regular intervals</a:t>
            </a:r>
          </a:p>
          <a:p>
            <a:pPr lvl="2"/>
            <a:r>
              <a:rPr lang="en-US" altLang="zh-TW" sz="1700" dirty="0"/>
              <a:t>Machines that are not assigned any VM can be turned off or put on a low power state</a:t>
            </a:r>
          </a:p>
          <a:p>
            <a:endParaRPr lang="en-US" altLang="zh-TW" sz="2400" dirty="0" smtClean="0"/>
          </a:p>
        </p:txBody>
      </p:sp>
      <p:sp>
        <p:nvSpPr>
          <p:cNvPr id="135171" name="標題 1"/>
          <p:cNvSpPr>
            <a:spLocks noGrp="1"/>
          </p:cNvSpPr>
          <p:nvPr>
            <p:ph type="title"/>
          </p:nvPr>
        </p:nvSpPr>
        <p:spPr>
          <a:xfrm>
            <a:off x="1219200" y="301625"/>
            <a:ext cx="7772400" cy="1143000"/>
          </a:xfrm>
        </p:spPr>
        <p:txBody>
          <a:bodyPr/>
          <a:lstStyle/>
          <a:p>
            <a:r>
              <a:rPr lang="en-US" altLang="zh-TW" smtClean="0"/>
              <a:t>Features (cont.)</a:t>
            </a:r>
            <a:endParaRPr lang="zh-TW" altLang="zh-TW" smtClean="0"/>
          </a:p>
        </p:txBody>
      </p:sp>
    </p:spTree>
    <p:extLst>
      <p:ext uri="{BB962C8B-B14F-4D97-AF65-F5344CB8AC3E}">
        <p14:creationId xmlns:p14="http://schemas.microsoft.com/office/powerpoint/2010/main" val="3072668157"/>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內容版面配置區 2"/>
          <p:cNvSpPr>
            <a:spLocks noGrp="1"/>
          </p:cNvSpPr>
          <p:nvPr>
            <p:ph idx="1"/>
          </p:nvPr>
        </p:nvSpPr>
        <p:spPr/>
        <p:txBody>
          <a:bodyPr/>
          <a:lstStyle/>
          <a:p>
            <a:pPr lvl="0">
              <a:buClr>
                <a:srgbClr val="4F81BD">
                  <a:lumMod val="75000"/>
                </a:srgbClr>
              </a:buClr>
            </a:pPr>
            <a:r>
              <a:rPr lang="en-US" altLang="zh-TW" dirty="0">
                <a:solidFill>
                  <a:srgbClr val="1F497D">
                    <a:lumMod val="75000"/>
                  </a:srgbClr>
                </a:solidFill>
              </a:rPr>
              <a:t>Virtual Clusters</a:t>
            </a:r>
          </a:p>
          <a:p>
            <a:pPr lvl="1"/>
            <a:r>
              <a:rPr lang="en-US" altLang="zh-TW" sz="2000" dirty="0" smtClean="0"/>
              <a:t>Several </a:t>
            </a:r>
            <a:r>
              <a:rPr lang="en-US" altLang="zh-TW" sz="2000" dirty="0" smtClean="0"/>
              <a:t>VI managers can holistically manage groups of VMs</a:t>
            </a:r>
          </a:p>
          <a:p>
            <a:pPr lvl="1"/>
            <a:r>
              <a:rPr lang="en-US" altLang="zh-TW" sz="2000" dirty="0" smtClean="0"/>
              <a:t>Useful for provisioning computing virtual clusters on demand</a:t>
            </a:r>
          </a:p>
          <a:p>
            <a:pPr lvl="1"/>
            <a:r>
              <a:rPr lang="en-US" altLang="zh-TW" sz="2000" dirty="0" smtClean="0"/>
              <a:t>Interconnecting VMs for multi-tier Internet </a:t>
            </a:r>
            <a:r>
              <a:rPr lang="en-US" altLang="zh-TW" sz="2000" dirty="0" smtClean="0"/>
              <a:t>applications</a:t>
            </a:r>
            <a:endParaRPr lang="en-US" altLang="zh-TW" sz="2000" dirty="0" smtClean="0"/>
          </a:p>
        </p:txBody>
      </p:sp>
      <p:sp>
        <p:nvSpPr>
          <p:cNvPr id="139267" name="標題 1"/>
          <p:cNvSpPr>
            <a:spLocks noGrp="1"/>
          </p:cNvSpPr>
          <p:nvPr>
            <p:ph type="title"/>
          </p:nvPr>
        </p:nvSpPr>
        <p:spPr>
          <a:xfrm>
            <a:off x="1219200" y="301625"/>
            <a:ext cx="7772400" cy="1143000"/>
          </a:xfrm>
        </p:spPr>
        <p:txBody>
          <a:bodyPr/>
          <a:lstStyle/>
          <a:p>
            <a:r>
              <a:rPr lang="en-US" altLang="zh-TW" smtClean="0"/>
              <a:t>Features (cont.)</a:t>
            </a:r>
            <a:endParaRPr lang="zh-TW" altLang="zh-TW" smtClean="0"/>
          </a:p>
        </p:txBody>
      </p:sp>
    </p:spTree>
    <p:extLst>
      <p:ext uri="{BB962C8B-B14F-4D97-AF65-F5344CB8AC3E}">
        <p14:creationId xmlns:p14="http://schemas.microsoft.com/office/powerpoint/2010/main" val="116783007"/>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內容版面配置區 2"/>
          <p:cNvSpPr>
            <a:spLocks noGrp="1"/>
          </p:cNvSpPr>
          <p:nvPr>
            <p:ph idx="1"/>
          </p:nvPr>
        </p:nvSpPr>
        <p:spPr/>
        <p:txBody>
          <a:bodyPr>
            <a:normAutofit lnSpcReduction="10000"/>
          </a:bodyPr>
          <a:lstStyle/>
          <a:p>
            <a:pPr lvl="0">
              <a:buClr>
                <a:srgbClr val="4F81BD">
                  <a:lumMod val="75000"/>
                </a:srgbClr>
              </a:buClr>
            </a:pPr>
            <a:r>
              <a:rPr lang="en-US" altLang="zh-TW" dirty="0">
                <a:solidFill>
                  <a:srgbClr val="1F497D">
                    <a:lumMod val="75000"/>
                  </a:srgbClr>
                </a:solidFill>
              </a:rPr>
              <a:t>Reservation and Negotiation Mechanism</a:t>
            </a:r>
          </a:p>
          <a:p>
            <a:pPr lvl="1">
              <a:buClr>
                <a:srgbClr val="9BBB59">
                  <a:lumMod val="50000"/>
                </a:srgbClr>
              </a:buClr>
            </a:pPr>
            <a:r>
              <a:rPr lang="en-US" altLang="zh-TW" sz="2800" dirty="0">
                <a:solidFill>
                  <a:srgbClr val="9BBB59">
                    <a:lumMod val="50000"/>
                  </a:srgbClr>
                </a:solidFill>
              </a:rPr>
              <a:t>Requests are termed advance reservations (AR)</a:t>
            </a:r>
          </a:p>
          <a:p>
            <a:pPr lvl="2">
              <a:buClr>
                <a:srgbClr val="8064A2">
                  <a:lumMod val="50000"/>
                </a:srgbClr>
              </a:buClr>
            </a:pPr>
            <a:r>
              <a:rPr lang="en-US" altLang="zh-TW" sz="2000" dirty="0">
                <a:solidFill>
                  <a:srgbClr val="8064A2">
                    <a:lumMod val="50000"/>
                  </a:srgbClr>
                </a:solidFill>
              </a:rPr>
              <a:t>Users request computational resources to be available at a specific time</a:t>
            </a:r>
          </a:p>
          <a:p>
            <a:pPr lvl="1">
              <a:buClr>
                <a:srgbClr val="9BBB59">
                  <a:lumMod val="50000"/>
                </a:srgbClr>
              </a:buClr>
            </a:pPr>
            <a:r>
              <a:rPr lang="en-US" altLang="zh-TW" sz="2800" dirty="0">
                <a:solidFill>
                  <a:srgbClr val="9BBB59">
                    <a:lumMod val="50000"/>
                  </a:srgbClr>
                </a:solidFill>
              </a:rPr>
              <a:t>In contrast to best-effort requests</a:t>
            </a:r>
          </a:p>
          <a:p>
            <a:pPr lvl="2">
              <a:buClr>
                <a:srgbClr val="8064A2">
                  <a:lumMod val="50000"/>
                </a:srgbClr>
              </a:buClr>
            </a:pPr>
            <a:r>
              <a:rPr lang="en-US" altLang="zh-TW" sz="2000" dirty="0">
                <a:solidFill>
                  <a:srgbClr val="8064A2">
                    <a:lumMod val="50000"/>
                  </a:srgbClr>
                </a:solidFill>
              </a:rPr>
              <a:t>Users request resources whenever available</a:t>
            </a:r>
          </a:p>
          <a:p>
            <a:pPr lvl="2"/>
            <a:r>
              <a:rPr lang="en-US" altLang="zh-TW" sz="2000" dirty="0" smtClean="0"/>
              <a:t>The </a:t>
            </a:r>
            <a:r>
              <a:rPr lang="en-US" altLang="zh-TW" sz="2000" dirty="0" smtClean="0"/>
              <a:t>provider can offer a distinct slot that is still satisfactory to the user</a:t>
            </a:r>
          </a:p>
          <a:p>
            <a:pPr lvl="1"/>
            <a:r>
              <a:rPr lang="en-US" altLang="zh-TW" sz="2800" dirty="0" err="1" smtClean="0"/>
              <a:t>OpenPEX</a:t>
            </a:r>
            <a:r>
              <a:rPr lang="en-US" altLang="zh-TW" sz="2800" dirty="0" smtClean="0"/>
              <a:t> incorporates a bilateral negotiation protocol</a:t>
            </a:r>
          </a:p>
          <a:p>
            <a:pPr lvl="2"/>
            <a:r>
              <a:rPr lang="en-US" altLang="zh-TW" sz="2000" dirty="0" smtClean="0"/>
              <a:t>Allows users and providers to come to an alternative agreement by exchanging offers and counter </a:t>
            </a:r>
            <a:r>
              <a:rPr lang="en-US" altLang="zh-TW" sz="2000" dirty="0" smtClean="0"/>
              <a:t>offers</a:t>
            </a:r>
            <a:endParaRPr lang="en-US" altLang="zh-TW" sz="2000" dirty="0" smtClean="0"/>
          </a:p>
        </p:txBody>
      </p:sp>
      <p:sp>
        <p:nvSpPr>
          <p:cNvPr id="143363" name="標題 1"/>
          <p:cNvSpPr>
            <a:spLocks noGrp="1"/>
          </p:cNvSpPr>
          <p:nvPr>
            <p:ph type="title"/>
          </p:nvPr>
        </p:nvSpPr>
        <p:spPr>
          <a:xfrm>
            <a:off x="1219200" y="301625"/>
            <a:ext cx="7772400" cy="1143000"/>
          </a:xfrm>
        </p:spPr>
        <p:txBody>
          <a:bodyPr/>
          <a:lstStyle/>
          <a:p>
            <a:r>
              <a:rPr lang="en-US" altLang="zh-TW" smtClean="0"/>
              <a:t>Features (cont.)</a:t>
            </a:r>
            <a:endParaRPr lang="zh-TW" altLang="zh-TW" smtClean="0"/>
          </a:p>
        </p:txBody>
      </p:sp>
    </p:spTree>
    <p:extLst>
      <p:ext uri="{BB962C8B-B14F-4D97-AF65-F5344CB8AC3E}">
        <p14:creationId xmlns:p14="http://schemas.microsoft.com/office/powerpoint/2010/main" val="3656282129"/>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內容版面配置區 2"/>
          <p:cNvSpPr>
            <a:spLocks noGrp="1"/>
          </p:cNvSpPr>
          <p:nvPr>
            <p:ph idx="1"/>
          </p:nvPr>
        </p:nvSpPr>
        <p:spPr>
          <a:xfrm>
            <a:off x="457200" y="1066800"/>
            <a:ext cx="8229600" cy="5059363"/>
          </a:xfrm>
        </p:spPr>
        <p:txBody>
          <a:bodyPr>
            <a:normAutofit/>
          </a:bodyPr>
          <a:lstStyle/>
          <a:p>
            <a:pPr marL="0" lvl="0" indent="0">
              <a:buClr>
                <a:srgbClr val="4F81BD">
                  <a:lumMod val="75000"/>
                </a:srgbClr>
              </a:buClr>
              <a:buNone/>
            </a:pPr>
            <a:r>
              <a:rPr lang="en-US" altLang="zh-TW" sz="2200" b="1" dirty="0">
                <a:solidFill>
                  <a:srgbClr val="1F497D">
                    <a:lumMod val="75000"/>
                  </a:srgbClr>
                </a:solidFill>
              </a:rPr>
              <a:t>High Availability (HA) and Data </a:t>
            </a:r>
            <a:r>
              <a:rPr lang="en-US" altLang="zh-TW" sz="2200" b="1" dirty="0" smtClean="0">
                <a:solidFill>
                  <a:srgbClr val="1F497D">
                    <a:lumMod val="75000"/>
                  </a:srgbClr>
                </a:solidFill>
              </a:rPr>
              <a:t>Recovery</a:t>
            </a:r>
          </a:p>
          <a:p>
            <a:pPr marL="0" lvl="0" indent="0">
              <a:buClr>
                <a:srgbClr val="4F81BD">
                  <a:lumMod val="75000"/>
                </a:srgbClr>
              </a:buClr>
              <a:buNone/>
            </a:pPr>
            <a:endParaRPr lang="en-US" altLang="zh-TW" sz="2200" b="1" dirty="0">
              <a:solidFill>
                <a:srgbClr val="1F497D">
                  <a:lumMod val="75000"/>
                </a:srgbClr>
              </a:solidFill>
            </a:endParaRPr>
          </a:p>
          <a:p>
            <a:pPr lvl="1">
              <a:buClr>
                <a:srgbClr val="9BBB59">
                  <a:lumMod val="50000"/>
                </a:srgbClr>
              </a:buClr>
            </a:pPr>
            <a:r>
              <a:rPr lang="en-US" altLang="zh-TW" sz="2400" dirty="0">
                <a:solidFill>
                  <a:srgbClr val="9BBB59">
                    <a:lumMod val="50000"/>
                  </a:srgbClr>
                </a:solidFill>
              </a:rPr>
              <a:t>High availability feature minimizing application downtime and preventing business disruption</a:t>
            </a:r>
          </a:p>
          <a:p>
            <a:pPr lvl="1">
              <a:buClr>
                <a:srgbClr val="9BBB59">
                  <a:lumMod val="50000"/>
                </a:srgbClr>
              </a:buClr>
            </a:pPr>
            <a:r>
              <a:rPr lang="en-US" altLang="zh-TW" sz="2400" dirty="0">
                <a:solidFill>
                  <a:srgbClr val="9BBB59">
                    <a:lumMod val="50000"/>
                  </a:srgbClr>
                </a:solidFill>
              </a:rPr>
              <a:t>Providing a failover mechanism</a:t>
            </a:r>
          </a:p>
          <a:p>
            <a:pPr lvl="2">
              <a:buClr>
                <a:srgbClr val="8064A2">
                  <a:lumMod val="50000"/>
                </a:srgbClr>
              </a:buClr>
            </a:pPr>
            <a:r>
              <a:rPr lang="en-US" altLang="zh-TW" sz="2000" dirty="0">
                <a:solidFill>
                  <a:srgbClr val="8064A2">
                    <a:lumMod val="50000"/>
                  </a:srgbClr>
                </a:solidFill>
              </a:rPr>
              <a:t>Detects failure of both physical and virtual servers and restarts VMs on healthy physical servers </a:t>
            </a:r>
          </a:p>
          <a:p>
            <a:pPr lvl="2">
              <a:buClr>
                <a:srgbClr val="8064A2">
                  <a:lumMod val="50000"/>
                </a:srgbClr>
              </a:buClr>
            </a:pPr>
            <a:r>
              <a:rPr lang="en-US" altLang="zh-TW" sz="2000" dirty="0">
                <a:solidFill>
                  <a:srgbClr val="8064A2">
                    <a:lumMod val="50000"/>
                  </a:srgbClr>
                </a:solidFill>
              </a:rPr>
              <a:t>Protects failures from </a:t>
            </a:r>
            <a:r>
              <a:rPr lang="en-US" altLang="zh-TW" sz="2000" dirty="0" smtClean="0">
                <a:solidFill>
                  <a:srgbClr val="8064A2">
                    <a:lumMod val="50000"/>
                  </a:srgbClr>
                </a:solidFill>
              </a:rPr>
              <a:t>host</a:t>
            </a:r>
            <a:endParaRPr lang="en-US" altLang="zh-TW" sz="2800" dirty="0">
              <a:solidFill>
                <a:srgbClr val="8064A2">
                  <a:lumMod val="50000"/>
                </a:srgbClr>
              </a:solidFill>
            </a:endParaRPr>
          </a:p>
          <a:p>
            <a:pPr lvl="1"/>
            <a:r>
              <a:rPr lang="en-US" altLang="zh-TW" sz="2400" dirty="0" smtClean="0"/>
              <a:t>Frequent </a:t>
            </a:r>
            <a:r>
              <a:rPr lang="en-US" altLang="zh-TW" sz="2400" dirty="0" smtClean="0"/>
              <a:t>backup of a large number of VMs should be done with minimal interference in the systems performance</a:t>
            </a:r>
          </a:p>
          <a:p>
            <a:pPr lvl="2"/>
            <a:r>
              <a:rPr lang="en-US" altLang="zh-TW" sz="2000" dirty="0" smtClean="0"/>
              <a:t>Each one is attached with multiple virtual disks</a:t>
            </a:r>
          </a:p>
          <a:p>
            <a:pPr lvl="1"/>
            <a:endParaRPr lang="en-US" altLang="zh-TW" sz="2000" dirty="0" smtClean="0"/>
          </a:p>
          <a:p>
            <a:pPr lvl="1"/>
            <a:endParaRPr lang="en-US" altLang="zh-TW" sz="2000" dirty="0" smtClean="0"/>
          </a:p>
        </p:txBody>
      </p:sp>
      <p:sp>
        <p:nvSpPr>
          <p:cNvPr id="145411" name="標題 1"/>
          <p:cNvSpPr>
            <a:spLocks noGrp="1"/>
          </p:cNvSpPr>
          <p:nvPr>
            <p:ph type="title"/>
          </p:nvPr>
        </p:nvSpPr>
        <p:spPr>
          <a:xfrm>
            <a:off x="1219200" y="301625"/>
            <a:ext cx="7772400" cy="1143000"/>
          </a:xfrm>
        </p:spPr>
        <p:txBody>
          <a:bodyPr/>
          <a:lstStyle/>
          <a:p>
            <a:r>
              <a:rPr lang="en-US" altLang="zh-TW" smtClean="0"/>
              <a:t>Features (cont.)</a:t>
            </a:r>
            <a:endParaRPr lang="zh-TW" altLang="zh-TW" smtClean="0"/>
          </a:p>
        </p:txBody>
      </p:sp>
    </p:spTree>
    <p:extLst>
      <p:ext uri="{BB962C8B-B14F-4D97-AF65-F5344CB8AC3E}">
        <p14:creationId xmlns:p14="http://schemas.microsoft.com/office/powerpoint/2010/main" val="2320394004"/>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txBox="1">
            <a:spLocks/>
          </p:cNvSpPr>
          <p:nvPr/>
        </p:nvSpPr>
        <p:spPr>
          <a:xfrm>
            <a:off x="533400" y="0"/>
            <a:ext cx="8229600" cy="5638800"/>
          </a:xfrm>
          <a:prstGeom prst="rect">
            <a:avLst/>
          </a:prstGeom>
        </p:spPr>
        <p:txBody>
          <a:bodyPr/>
          <a:lstStyle>
            <a:lvl1pPr marL="342900" indent="-342900" algn="l" defTabSz="914400" rtl="0" eaLnBrk="1" latinLnBrk="0" hangingPunct="1">
              <a:spcBef>
                <a:spcPct val="20000"/>
              </a:spcBef>
              <a:buClr>
                <a:schemeClr val="accent1">
                  <a:lumMod val="75000"/>
                </a:schemeClr>
              </a:buClr>
              <a:buFont typeface="Arial" pitchFamily="34" charset="0"/>
              <a:buChar char="•"/>
              <a:defRPr sz="2800" kern="1200">
                <a:solidFill>
                  <a:schemeClr val="tx2">
                    <a:lumMod val="75000"/>
                  </a:schemeClr>
                </a:solidFill>
                <a:latin typeface="Cambria" pitchFamily="18" charset="0"/>
                <a:ea typeface="+mn-ea"/>
                <a:cs typeface="+mn-cs"/>
              </a:defRPr>
            </a:lvl1pPr>
            <a:lvl2pPr marL="742950" indent="-285750" algn="l" defTabSz="914400" rtl="0" eaLnBrk="1" latinLnBrk="0" hangingPunct="1">
              <a:spcBef>
                <a:spcPct val="20000"/>
              </a:spcBef>
              <a:buClr>
                <a:schemeClr val="accent3">
                  <a:lumMod val="50000"/>
                </a:schemeClr>
              </a:buClr>
              <a:buFont typeface="Wingdings" pitchFamily="2" charset="2"/>
              <a:buChar char="§"/>
              <a:defRPr sz="2400" kern="1200">
                <a:solidFill>
                  <a:schemeClr val="accent3">
                    <a:lumMod val="50000"/>
                  </a:schemeClr>
                </a:solidFill>
                <a:latin typeface="Cambria" pitchFamily="18" charset="0"/>
                <a:ea typeface="+mn-ea"/>
                <a:cs typeface="+mn-cs"/>
              </a:defRPr>
            </a:lvl2pPr>
            <a:lvl3pPr marL="1143000" indent="-228600" algn="l" defTabSz="914400" rtl="0" eaLnBrk="1" latinLnBrk="0" hangingPunct="1">
              <a:spcBef>
                <a:spcPct val="20000"/>
              </a:spcBef>
              <a:buClr>
                <a:schemeClr val="accent4">
                  <a:lumMod val="50000"/>
                </a:schemeClr>
              </a:buClr>
              <a:buFont typeface="Arial" pitchFamily="34" charset="0"/>
              <a:buChar char="•"/>
              <a:defRPr sz="2400" kern="1200">
                <a:solidFill>
                  <a:schemeClr val="accent4">
                    <a:lumMod val="50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buNone/>
            </a:pPr>
            <a:r>
              <a:rPr lang="en-US" sz="2400" b="1" u="sng" dirty="0" err="1" smtClean="0"/>
              <a:t>IaaS</a:t>
            </a:r>
            <a:r>
              <a:rPr lang="en-US" sz="2400" b="1" u="sng" dirty="0" smtClean="0"/>
              <a:t> Features:</a:t>
            </a:r>
          </a:p>
          <a:p>
            <a:pPr algn="just">
              <a:lnSpc>
                <a:spcPct val="150000"/>
              </a:lnSpc>
            </a:pPr>
            <a:r>
              <a:rPr lang="en-US" sz="2200" dirty="0" smtClean="0"/>
              <a:t>Geographic presence</a:t>
            </a:r>
          </a:p>
          <a:p>
            <a:pPr algn="just">
              <a:lnSpc>
                <a:spcPct val="150000"/>
              </a:lnSpc>
            </a:pPr>
            <a:r>
              <a:rPr lang="en-US" sz="2200" dirty="0" smtClean="0"/>
              <a:t>User Interface and access to users</a:t>
            </a:r>
          </a:p>
          <a:p>
            <a:pPr algn="just">
              <a:lnSpc>
                <a:spcPct val="150000"/>
              </a:lnSpc>
            </a:pPr>
            <a:r>
              <a:rPr lang="en-US" sz="2200" dirty="0" smtClean="0"/>
              <a:t>Advance reservation of capacity</a:t>
            </a:r>
          </a:p>
          <a:p>
            <a:pPr algn="just">
              <a:lnSpc>
                <a:spcPct val="150000"/>
              </a:lnSpc>
            </a:pPr>
            <a:r>
              <a:rPr lang="en-US" sz="2200" dirty="0" smtClean="0"/>
              <a:t>Automatic Scaling and Load Balancing</a:t>
            </a:r>
          </a:p>
          <a:p>
            <a:pPr algn="just">
              <a:lnSpc>
                <a:spcPct val="150000"/>
              </a:lnSpc>
            </a:pPr>
            <a:r>
              <a:rPr lang="en-US" sz="2200" dirty="0" smtClean="0"/>
              <a:t>Service level Agreement</a:t>
            </a:r>
          </a:p>
          <a:p>
            <a:pPr algn="just">
              <a:lnSpc>
                <a:spcPct val="150000"/>
              </a:lnSpc>
            </a:pPr>
            <a:r>
              <a:rPr lang="en-US" sz="2200" dirty="0" smtClean="0"/>
              <a:t>Hypervisor and OS choice</a:t>
            </a:r>
          </a:p>
          <a:p>
            <a:pPr marL="0" indent="0" algn="just">
              <a:lnSpc>
                <a:spcPct val="150000"/>
              </a:lnSpc>
              <a:buNone/>
            </a:pPr>
            <a:endParaRPr lang="en-US" sz="2200" b="1" u="sng" dirty="0" smtClean="0"/>
          </a:p>
          <a:p>
            <a:pPr marL="0" indent="0" algn="just">
              <a:buNone/>
            </a:pPr>
            <a:endParaRPr lang="en-US" dirty="0" smtClean="0"/>
          </a:p>
          <a:p>
            <a:pPr algn="just"/>
            <a:endParaRPr lang="en-US" dirty="0"/>
          </a:p>
        </p:txBody>
      </p:sp>
    </p:spTree>
    <p:extLst>
      <p:ext uri="{BB962C8B-B14F-4D97-AF65-F5344CB8AC3E}">
        <p14:creationId xmlns:p14="http://schemas.microsoft.com/office/powerpoint/2010/main" val="1856571304"/>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內容版面配置區 2"/>
          <p:cNvSpPr>
            <a:spLocks noGrp="1"/>
          </p:cNvSpPr>
          <p:nvPr>
            <p:ph idx="1"/>
          </p:nvPr>
        </p:nvSpPr>
        <p:spPr/>
        <p:txBody>
          <a:bodyPr/>
          <a:lstStyle/>
          <a:p>
            <a:r>
              <a:rPr lang="en-US" altLang="zh-TW" sz="2400" dirty="0" smtClean="0"/>
              <a:t>Geographic Presence</a:t>
            </a:r>
          </a:p>
          <a:p>
            <a:pPr lvl="1"/>
            <a:r>
              <a:rPr lang="en-US" altLang="zh-TW" sz="2400" dirty="0" smtClean="0"/>
              <a:t>A provider of worldwide services would typically build several data centers distributed around the world</a:t>
            </a:r>
          </a:p>
          <a:p>
            <a:pPr lvl="2"/>
            <a:r>
              <a:rPr lang="en-US" altLang="zh-TW" dirty="0" smtClean="0"/>
              <a:t>To improve availability and responsiveness </a:t>
            </a:r>
          </a:p>
          <a:p>
            <a:pPr marL="457200" lvl="1" indent="0">
              <a:buNone/>
            </a:pPr>
            <a:endParaRPr lang="en-US" altLang="zh-TW" sz="2000" dirty="0" smtClean="0"/>
          </a:p>
          <a:p>
            <a:pPr lvl="1"/>
            <a:endParaRPr lang="en-US" altLang="zh-TW" sz="2000" dirty="0" smtClean="0"/>
          </a:p>
        </p:txBody>
      </p:sp>
      <p:sp>
        <p:nvSpPr>
          <p:cNvPr id="153603" name="標題 1"/>
          <p:cNvSpPr>
            <a:spLocks noGrp="1"/>
          </p:cNvSpPr>
          <p:nvPr>
            <p:ph type="title"/>
          </p:nvPr>
        </p:nvSpPr>
        <p:spPr>
          <a:xfrm>
            <a:off x="1219200" y="301625"/>
            <a:ext cx="7772400" cy="1143000"/>
          </a:xfrm>
        </p:spPr>
        <p:txBody>
          <a:bodyPr/>
          <a:lstStyle/>
          <a:p>
            <a:r>
              <a:rPr lang="en-US" altLang="zh-TW" smtClean="0"/>
              <a:t>Features (cont.)</a:t>
            </a:r>
            <a:endParaRPr lang="zh-TW" altLang="en-US" smtClean="0"/>
          </a:p>
        </p:txBody>
      </p:sp>
    </p:spTree>
    <p:extLst>
      <p:ext uri="{BB962C8B-B14F-4D97-AF65-F5344CB8AC3E}">
        <p14:creationId xmlns:p14="http://schemas.microsoft.com/office/powerpoint/2010/main" val="2474089260"/>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內容版面配置區 2"/>
          <p:cNvSpPr>
            <a:spLocks noGrp="1"/>
          </p:cNvSpPr>
          <p:nvPr>
            <p:ph idx="1"/>
          </p:nvPr>
        </p:nvSpPr>
        <p:spPr>
          <a:xfrm>
            <a:off x="152400" y="914400"/>
            <a:ext cx="8229600" cy="5486400"/>
          </a:xfrm>
        </p:spPr>
        <p:txBody>
          <a:bodyPr>
            <a:normAutofit/>
          </a:bodyPr>
          <a:lstStyle/>
          <a:p>
            <a:pPr marL="0" indent="0">
              <a:buNone/>
            </a:pPr>
            <a:r>
              <a:rPr lang="en-US" altLang="zh-TW" sz="2400" b="1" dirty="0" smtClean="0"/>
              <a:t>User Interfaces and Access to Servers</a:t>
            </a:r>
          </a:p>
          <a:p>
            <a:pPr lvl="1"/>
            <a:r>
              <a:rPr lang="en-US" altLang="zh-TW" sz="2000" dirty="0" smtClean="0"/>
              <a:t>A public </a:t>
            </a:r>
            <a:r>
              <a:rPr lang="en-US" altLang="zh-TW" sz="2000" dirty="0" err="1" smtClean="0"/>
              <a:t>IaaS</a:t>
            </a:r>
            <a:r>
              <a:rPr lang="en-US" altLang="zh-TW" sz="2000" dirty="0" smtClean="0"/>
              <a:t> provider must provide multiple access means to its cloud</a:t>
            </a:r>
          </a:p>
          <a:p>
            <a:pPr lvl="2"/>
            <a:r>
              <a:rPr lang="en-US" altLang="zh-TW" sz="1700" dirty="0" smtClean="0"/>
              <a:t>For various users and their preferences </a:t>
            </a:r>
          </a:p>
          <a:p>
            <a:pPr lvl="1"/>
            <a:r>
              <a:rPr lang="en-US" altLang="zh-TW" sz="2000" dirty="0" smtClean="0"/>
              <a:t>Different types of user interfaces (UI) provide different levels of abstraction</a:t>
            </a:r>
          </a:p>
          <a:p>
            <a:pPr lvl="2"/>
            <a:r>
              <a:rPr lang="en-US" altLang="zh-TW" sz="1700" dirty="0" smtClean="0"/>
              <a:t>The most common being graphical user interfaces (GUI), command-line tools (CLI), and Web service (WS) APIs</a:t>
            </a:r>
          </a:p>
          <a:p>
            <a:pPr lvl="1"/>
            <a:r>
              <a:rPr lang="en-US" altLang="zh-TW" sz="2000" dirty="0" smtClean="0"/>
              <a:t>GUIs are preferred by end users who need to launch, customize, and monitor a few virtual servers</a:t>
            </a:r>
          </a:p>
          <a:p>
            <a:pPr lvl="2"/>
            <a:r>
              <a:rPr lang="en-US" altLang="zh-TW" sz="1700" dirty="0" smtClean="0"/>
              <a:t>Do not necessary need to repeat the process several times </a:t>
            </a:r>
          </a:p>
          <a:p>
            <a:pPr lvl="1"/>
            <a:r>
              <a:rPr lang="en-US" altLang="zh-TW" dirty="0" smtClean="0"/>
              <a:t>WS </a:t>
            </a:r>
            <a:r>
              <a:rPr lang="en-US" altLang="zh-TW" dirty="0"/>
              <a:t>APIs offer programmatic access to a cloud using standard HTTP requests</a:t>
            </a:r>
          </a:p>
          <a:p>
            <a:pPr lvl="2"/>
            <a:r>
              <a:rPr lang="en-US" altLang="zh-TW" sz="1700" dirty="0"/>
              <a:t>Allowing complex services to be built on top of </a:t>
            </a:r>
            <a:r>
              <a:rPr lang="en-US" altLang="zh-TW" sz="1700" dirty="0" err="1"/>
              <a:t>IaaS</a:t>
            </a:r>
            <a:r>
              <a:rPr lang="en-US" altLang="zh-TW" sz="1700" dirty="0"/>
              <a:t> clouds</a:t>
            </a:r>
          </a:p>
          <a:p>
            <a:pPr lvl="2"/>
            <a:endParaRPr lang="en-US" altLang="zh-TW" sz="1700" dirty="0" smtClean="0"/>
          </a:p>
        </p:txBody>
      </p:sp>
      <p:sp>
        <p:nvSpPr>
          <p:cNvPr id="155651" name="標題 1"/>
          <p:cNvSpPr>
            <a:spLocks noGrp="1"/>
          </p:cNvSpPr>
          <p:nvPr>
            <p:ph type="title"/>
          </p:nvPr>
        </p:nvSpPr>
        <p:spPr>
          <a:xfrm>
            <a:off x="0" y="0"/>
            <a:ext cx="7772400" cy="1143000"/>
          </a:xfrm>
        </p:spPr>
        <p:txBody>
          <a:bodyPr/>
          <a:lstStyle/>
          <a:p>
            <a:pPr algn="l"/>
            <a:r>
              <a:rPr lang="en-US" altLang="zh-TW" dirty="0" smtClean="0"/>
              <a:t>Features (cont.)</a:t>
            </a:r>
            <a:endParaRPr lang="zh-TW" altLang="zh-TW" dirty="0" smtClean="0"/>
          </a:p>
        </p:txBody>
      </p:sp>
    </p:spTree>
    <p:extLst>
      <p:ext uri="{BB962C8B-B14F-4D97-AF65-F5344CB8AC3E}">
        <p14:creationId xmlns:p14="http://schemas.microsoft.com/office/powerpoint/2010/main" val="3738681226"/>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內容版面配置區 2"/>
          <p:cNvSpPr>
            <a:spLocks noGrp="1"/>
          </p:cNvSpPr>
          <p:nvPr>
            <p:ph idx="1"/>
          </p:nvPr>
        </p:nvSpPr>
        <p:spPr/>
        <p:txBody>
          <a:bodyPr>
            <a:normAutofit lnSpcReduction="10000"/>
          </a:bodyPr>
          <a:lstStyle/>
          <a:p>
            <a:pPr marL="0" indent="0">
              <a:buNone/>
            </a:pPr>
            <a:r>
              <a:rPr lang="en-US" altLang="zh-TW" sz="2400" b="1" dirty="0" smtClean="0"/>
              <a:t>Advance Reservation of Capacity</a:t>
            </a:r>
          </a:p>
          <a:p>
            <a:pPr lvl="1"/>
            <a:r>
              <a:rPr lang="en-US" altLang="zh-TW" sz="2000" dirty="0" smtClean="0"/>
              <a:t>Allow users to reserve resources for a specific time frame in the future</a:t>
            </a:r>
          </a:p>
          <a:p>
            <a:pPr lvl="2"/>
            <a:r>
              <a:rPr lang="en-US" altLang="zh-TW" sz="1700" dirty="0" smtClean="0"/>
              <a:t>Cloud resources will be available at that time</a:t>
            </a:r>
          </a:p>
          <a:p>
            <a:pPr lvl="1"/>
            <a:r>
              <a:rPr lang="en-US" altLang="zh-TW" sz="2000" dirty="0" smtClean="0"/>
              <a:t>Most clouds only support best-effort requests</a:t>
            </a:r>
          </a:p>
          <a:p>
            <a:pPr lvl="2"/>
            <a:r>
              <a:rPr lang="en-US" altLang="zh-TW" sz="1700" dirty="0"/>
              <a:t>Users requests are served whenever resources are available</a:t>
            </a:r>
          </a:p>
          <a:p>
            <a:pPr lvl="1"/>
            <a:r>
              <a:rPr lang="en-US" altLang="zh-TW" dirty="0"/>
              <a:t>Amazon Reserved Instances is a form of advance reservation of capacity</a:t>
            </a:r>
          </a:p>
          <a:p>
            <a:pPr lvl="2"/>
            <a:r>
              <a:rPr lang="en-US" altLang="zh-TW" sz="1700" dirty="0"/>
              <a:t>Allowing users to pay a fixed amount of money in advance to guarantee resource availability at anytime during an agreed period</a:t>
            </a:r>
          </a:p>
          <a:p>
            <a:pPr lvl="2"/>
            <a:r>
              <a:rPr lang="en-US" altLang="zh-TW" sz="1700" dirty="0"/>
              <a:t>Then paying a discounted hourly rate when resources are in use </a:t>
            </a:r>
          </a:p>
          <a:p>
            <a:pPr lvl="2"/>
            <a:r>
              <a:rPr lang="en-US" altLang="zh-TW" sz="1700" dirty="0"/>
              <a:t>Only long periods of 1 to 3 years are offered</a:t>
            </a:r>
          </a:p>
          <a:p>
            <a:pPr lvl="2"/>
            <a:r>
              <a:rPr lang="en-US" altLang="zh-TW" sz="1700" dirty="0"/>
              <a:t>Users cannot express their reservations in finer granularities, e.g., hours or days</a:t>
            </a:r>
          </a:p>
          <a:p>
            <a:pPr lvl="1"/>
            <a:endParaRPr lang="en-US" altLang="zh-TW" sz="2000" dirty="0" smtClean="0"/>
          </a:p>
        </p:txBody>
      </p:sp>
      <p:sp>
        <p:nvSpPr>
          <p:cNvPr id="157699" name="標題 1"/>
          <p:cNvSpPr>
            <a:spLocks noGrp="1"/>
          </p:cNvSpPr>
          <p:nvPr>
            <p:ph type="title"/>
          </p:nvPr>
        </p:nvSpPr>
        <p:spPr>
          <a:xfrm>
            <a:off x="1219200" y="301625"/>
            <a:ext cx="7772400" cy="1143000"/>
          </a:xfrm>
        </p:spPr>
        <p:txBody>
          <a:bodyPr/>
          <a:lstStyle/>
          <a:p>
            <a:r>
              <a:rPr lang="en-US" altLang="zh-TW" smtClean="0"/>
              <a:t>Features (cont.)</a:t>
            </a:r>
            <a:endParaRPr lang="zh-TW" altLang="zh-TW" smtClean="0"/>
          </a:p>
        </p:txBody>
      </p:sp>
    </p:spTree>
    <p:extLst>
      <p:ext uri="{BB962C8B-B14F-4D97-AF65-F5344CB8AC3E}">
        <p14:creationId xmlns:p14="http://schemas.microsoft.com/office/powerpoint/2010/main" val="1637046783"/>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內容版面配置區 2"/>
          <p:cNvSpPr>
            <a:spLocks noGrp="1"/>
          </p:cNvSpPr>
          <p:nvPr>
            <p:ph idx="1"/>
          </p:nvPr>
        </p:nvSpPr>
        <p:spPr>
          <a:xfrm>
            <a:off x="457200" y="838200"/>
            <a:ext cx="8229600" cy="5287963"/>
          </a:xfrm>
        </p:spPr>
        <p:txBody>
          <a:bodyPr/>
          <a:lstStyle/>
          <a:p>
            <a:pPr marL="0" indent="0">
              <a:buNone/>
            </a:pPr>
            <a:r>
              <a:rPr lang="en-US" altLang="zh-TW" sz="2400" b="1" dirty="0" smtClean="0"/>
              <a:t>Automatic Scaling and Load Balancing</a:t>
            </a:r>
          </a:p>
          <a:p>
            <a:pPr lvl="1"/>
            <a:r>
              <a:rPr lang="en-US" altLang="zh-TW" sz="2400" dirty="0" smtClean="0"/>
              <a:t>Elasticity is a key characteristic of the cloud</a:t>
            </a:r>
          </a:p>
          <a:p>
            <a:pPr lvl="2"/>
            <a:r>
              <a:rPr lang="en-US" altLang="zh-TW" dirty="0"/>
              <a:t>Applications often need to scale up and down to meet varying load conditions </a:t>
            </a:r>
          </a:p>
          <a:p>
            <a:pPr lvl="1"/>
            <a:r>
              <a:rPr lang="en-US" altLang="zh-TW" sz="2400" dirty="0"/>
              <a:t>Automatic scaling is a highly desirable feature of </a:t>
            </a:r>
            <a:r>
              <a:rPr lang="en-US" altLang="zh-TW" sz="2400" dirty="0" err="1"/>
              <a:t>IaaS</a:t>
            </a:r>
            <a:r>
              <a:rPr lang="en-US" altLang="zh-TW" sz="2400" dirty="0"/>
              <a:t> clouds</a:t>
            </a:r>
          </a:p>
          <a:p>
            <a:pPr lvl="2"/>
            <a:r>
              <a:rPr lang="en-US" altLang="zh-TW" dirty="0"/>
              <a:t>Allow users to set conditions for when they want their applications to scale up and down</a:t>
            </a:r>
          </a:p>
          <a:p>
            <a:pPr lvl="2"/>
            <a:r>
              <a:rPr lang="en-US" altLang="zh-TW" dirty="0"/>
              <a:t>Based on application-specific metrics such as transactions per second, number of simultaneous users, request latency, etc.</a:t>
            </a:r>
          </a:p>
          <a:p>
            <a:pPr lvl="1"/>
            <a:r>
              <a:rPr lang="en-US" altLang="zh-TW" sz="2400" dirty="0"/>
              <a:t>Incoming traffic must be automatically distributed among the available servers</a:t>
            </a:r>
          </a:p>
          <a:p>
            <a:pPr lvl="2"/>
            <a:r>
              <a:rPr lang="en-US" altLang="zh-TW" dirty="0"/>
              <a:t>Enables applications to promptly respond to traffic increase while also achieving greater fault tolerance</a:t>
            </a:r>
          </a:p>
          <a:p>
            <a:pPr lvl="1"/>
            <a:endParaRPr lang="en-US" altLang="zh-TW" sz="2000" dirty="0" smtClean="0"/>
          </a:p>
        </p:txBody>
      </p:sp>
      <p:sp>
        <p:nvSpPr>
          <p:cNvPr id="159747" name="標題 1"/>
          <p:cNvSpPr>
            <a:spLocks noGrp="1"/>
          </p:cNvSpPr>
          <p:nvPr>
            <p:ph type="title"/>
          </p:nvPr>
        </p:nvSpPr>
        <p:spPr>
          <a:xfrm>
            <a:off x="1219200" y="301625"/>
            <a:ext cx="7772400" cy="1143000"/>
          </a:xfrm>
        </p:spPr>
        <p:txBody>
          <a:bodyPr/>
          <a:lstStyle/>
          <a:p>
            <a:r>
              <a:rPr lang="en-US" altLang="zh-TW" smtClean="0"/>
              <a:t>Features (cont.)</a:t>
            </a:r>
            <a:endParaRPr lang="zh-TW" altLang="zh-TW" smtClean="0"/>
          </a:p>
        </p:txBody>
      </p:sp>
    </p:spTree>
    <p:extLst>
      <p:ext uri="{BB962C8B-B14F-4D97-AF65-F5344CB8AC3E}">
        <p14:creationId xmlns:p14="http://schemas.microsoft.com/office/powerpoint/2010/main" val="1717248785"/>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內容版面配置區 2"/>
          <p:cNvSpPr>
            <a:spLocks noGrp="1"/>
          </p:cNvSpPr>
          <p:nvPr>
            <p:ph idx="1"/>
          </p:nvPr>
        </p:nvSpPr>
        <p:spPr/>
        <p:txBody>
          <a:bodyPr/>
          <a:lstStyle/>
          <a:p>
            <a:pPr marL="0" indent="0">
              <a:buNone/>
            </a:pPr>
            <a:r>
              <a:rPr lang="en-US" altLang="zh-TW" sz="2400" b="1" dirty="0" smtClean="0"/>
              <a:t>Service-Level Agreement</a:t>
            </a:r>
          </a:p>
          <a:p>
            <a:pPr lvl="1" algn="just"/>
            <a:r>
              <a:rPr lang="en-US" altLang="zh-TW" sz="2400" dirty="0"/>
              <a:t>Offered by </a:t>
            </a:r>
            <a:r>
              <a:rPr lang="en-US" altLang="zh-TW" sz="2400" dirty="0" err="1"/>
              <a:t>IaaS</a:t>
            </a:r>
            <a:r>
              <a:rPr lang="en-US" altLang="zh-TW" sz="2400" dirty="0"/>
              <a:t> providers to express their commitment to delivery of a certain </a:t>
            </a:r>
            <a:r>
              <a:rPr lang="en-US" altLang="zh-TW" sz="2400" dirty="0" err="1"/>
              <a:t>QoS</a:t>
            </a:r>
            <a:r>
              <a:rPr lang="en-US" altLang="zh-TW" sz="2400" dirty="0"/>
              <a:t> </a:t>
            </a:r>
          </a:p>
          <a:p>
            <a:pPr lvl="2" algn="just"/>
            <a:r>
              <a:rPr lang="en-US" altLang="zh-TW" dirty="0"/>
              <a:t>To customers it serves as a warranty</a:t>
            </a:r>
          </a:p>
          <a:p>
            <a:pPr lvl="1" algn="just"/>
            <a:r>
              <a:rPr lang="en-US" altLang="zh-TW" sz="2400" dirty="0"/>
              <a:t>Include availability and performance guarantees</a:t>
            </a:r>
          </a:p>
          <a:p>
            <a:pPr lvl="1" algn="just"/>
            <a:r>
              <a:rPr lang="en-US" altLang="zh-TW" sz="2400" dirty="0"/>
              <a:t>Metrics must be agreed upon by all parties as well as penalties for violating these </a:t>
            </a:r>
            <a:r>
              <a:rPr lang="en-US" altLang="zh-TW" sz="2400" dirty="0" smtClean="0"/>
              <a:t>expectations</a:t>
            </a:r>
            <a:endParaRPr lang="en-US" altLang="zh-TW" sz="2400" dirty="0"/>
          </a:p>
        </p:txBody>
      </p:sp>
      <p:sp>
        <p:nvSpPr>
          <p:cNvPr id="161795" name="標題 1"/>
          <p:cNvSpPr>
            <a:spLocks noGrp="1"/>
          </p:cNvSpPr>
          <p:nvPr>
            <p:ph type="title"/>
          </p:nvPr>
        </p:nvSpPr>
        <p:spPr>
          <a:xfrm>
            <a:off x="1219200" y="301625"/>
            <a:ext cx="7772400" cy="1143000"/>
          </a:xfrm>
        </p:spPr>
        <p:txBody>
          <a:bodyPr/>
          <a:lstStyle/>
          <a:p>
            <a:r>
              <a:rPr lang="en-US" altLang="zh-TW" smtClean="0"/>
              <a:t>Features (cont.)</a:t>
            </a:r>
            <a:endParaRPr lang="zh-TW" altLang="zh-TW" smtClean="0"/>
          </a:p>
        </p:txBody>
      </p:sp>
    </p:spTree>
    <p:extLst>
      <p:ext uri="{BB962C8B-B14F-4D97-AF65-F5344CB8AC3E}">
        <p14:creationId xmlns:p14="http://schemas.microsoft.com/office/powerpoint/2010/main" val="1212740525"/>
      </p:ext>
    </p:extLst>
  </p:cSld>
  <p:clrMapOvr>
    <a:masterClrMapping/>
  </p:clrMapOvr>
  <p:timing>
    <p:tnLst>
      <p:par>
        <p:cTn id="1" dur="indefinite" restart="never" nodeType="tmRoot"/>
      </p:par>
    </p:tnLst>
  </p:timing>
</p:sld>
</file>

<file path=ppt/theme/theme1.xml><?xml version="1.0" encoding="utf-8"?>
<a:theme xmlns:a="http://schemas.openxmlformats.org/drawingml/2006/main" name="Sky">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ourse Theme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Sky</Template>
  <TotalTime>39657</TotalTime>
  <Words>9856</Words>
  <Application>Microsoft Office PowerPoint</Application>
  <PresentationFormat>On-screen Show (4:3)</PresentationFormat>
  <Paragraphs>1342</Paragraphs>
  <Slides>171</Slides>
  <Notes>53</Notes>
  <HiddenSlides>60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171</vt:i4>
      </vt:variant>
    </vt:vector>
  </HeadingPairs>
  <TitlesOfParts>
    <vt:vector size="183" baseType="lpstr">
      <vt:lpstr>Arial</vt:lpstr>
      <vt:lpstr>Arial</vt:lpstr>
      <vt:lpstr>Calibri</vt:lpstr>
      <vt:lpstr>Cambria</vt:lpstr>
      <vt:lpstr>標楷體</vt:lpstr>
      <vt:lpstr>Helvetica Neue</vt:lpstr>
      <vt:lpstr>Open Sans</vt:lpstr>
      <vt:lpstr>Open-sans</vt:lpstr>
      <vt:lpstr>新細明體</vt:lpstr>
      <vt:lpstr>Wingdings</vt:lpstr>
      <vt:lpstr>Sky</vt:lpstr>
      <vt:lpstr>Course Themes</vt:lpstr>
      <vt:lpstr> Cloud Computing</vt:lpstr>
      <vt:lpstr>PowerPoint Presentation</vt:lpstr>
      <vt:lpstr>What is Cloud Computing ?</vt:lpstr>
      <vt:lpstr>What is cloud computing….. Cloud computing is the delivery of computing services—servers, storage, databases, networking, software and more—over the Internet (“the cloud”). Companies offering these computing services are called cloud providers and typically charge for cloud computing services based on usage, similar to how you are billed for water or electricity at home.</vt:lpstr>
      <vt:lpstr>Cloud Computing In A Nutshell</vt:lpstr>
      <vt:lpstr>Cloud Computing In A Nutshell (cont.)</vt:lpstr>
      <vt:lpstr>Cloud Computing In A Nutshell (cont.)</vt:lpstr>
      <vt:lpstr>PowerPoint Presentation</vt:lpstr>
      <vt:lpstr>Cloud Definitions</vt:lpstr>
      <vt:lpstr>Cloud Definitions</vt:lpstr>
      <vt:lpstr>Cloud Definitions</vt:lpstr>
      <vt:lpstr>Cloud Definitions</vt:lpstr>
      <vt:lpstr>Roots of Cloud Computing</vt:lpstr>
      <vt:lpstr>Roots Of Cloud Computing (cont.)</vt:lpstr>
      <vt:lpstr>Mainframe Computers</vt:lpstr>
      <vt:lpstr>Mainframes to Clouds</vt:lpstr>
      <vt:lpstr>PowerPoint Presentation</vt:lpstr>
      <vt:lpstr>PowerPoint Presentation</vt:lpstr>
      <vt:lpstr>SOA, Web Services, Web 2.0, and Mashups</vt:lpstr>
      <vt:lpstr>SOA, Web Services, Web 2.0, and Mashups</vt:lpstr>
      <vt:lpstr>SOA, Web Services, Web 2.0, and Mashups :</vt:lpstr>
      <vt:lpstr>PowerPoint Presentation</vt:lpstr>
      <vt:lpstr>Grid Computing</vt:lpstr>
      <vt:lpstr>PowerPoint Presentation</vt:lpstr>
      <vt:lpstr>Utility Computing </vt:lpstr>
      <vt:lpstr>Hardware Virtualization </vt:lpstr>
      <vt:lpstr>PowerPoint Presentation</vt:lpstr>
      <vt:lpstr>PowerPoint Presentation</vt:lpstr>
      <vt:lpstr>Autonomic Computing</vt:lpstr>
      <vt:lpstr>PowerPoint Presentation</vt:lpstr>
      <vt:lpstr>Service Models</vt:lpstr>
      <vt:lpstr>PowerPoint Presentation</vt:lpstr>
      <vt:lpstr>PowerPoint Presentation</vt:lpstr>
      <vt:lpstr>PowerPoint Presentation</vt:lpstr>
      <vt:lpstr>PowerPoint Presentation</vt:lpstr>
      <vt:lpstr>PowerPoint Presentation</vt:lpstr>
      <vt:lpstr>PowerPoint Presentation</vt:lpstr>
      <vt:lpstr>Service Models Overview</vt:lpstr>
      <vt:lpstr>Service Model Overview</vt:lpstr>
      <vt:lpstr>Continued…..</vt:lpstr>
      <vt:lpstr>PowerPoint Presentation</vt:lpstr>
      <vt:lpstr>Service Models</vt:lpstr>
      <vt:lpstr>Infrastructure  as a Service</vt:lpstr>
      <vt:lpstr>PowerPoint Presentation</vt:lpstr>
      <vt:lpstr>Infrastructure as a Service</vt:lpstr>
      <vt:lpstr>Infrastructure as a Service</vt:lpstr>
      <vt:lpstr>Infrastructure as a Service</vt:lpstr>
      <vt:lpstr>Infrastructure as a Service</vt:lpstr>
      <vt:lpstr>Infrastructure as a Service</vt:lpstr>
      <vt:lpstr>Service Models</vt:lpstr>
      <vt:lpstr>Platform as a Service</vt:lpstr>
      <vt:lpstr>PowerPoint Presentation</vt:lpstr>
      <vt:lpstr>Platform as a Service</vt:lpstr>
      <vt:lpstr>PowerPoint Presentation</vt:lpstr>
      <vt:lpstr>Platform as a Service</vt:lpstr>
      <vt:lpstr>Platform as a Service</vt:lpstr>
      <vt:lpstr>Platform as a Service </vt:lpstr>
      <vt:lpstr>Service Models</vt:lpstr>
      <vt:lpstr>Software as a Service</vt:lpstr>
      <vt:lpstr>PowerPoint Presentation</vt:lpstr>
      <vt:lpstr>Software as a Service</vt:lpstr>
      <vt:lpstr>Software as a Service</vt:lpstr>
      <vt:lpstr>Software as a Service</vt:lpstr>
      <vt:lpstr>Software as a Service</vt:lpstr>
      <vt:lpstr>Deployment models</vt:lpstr>
      <vt:lpstr>Deployment Model</vt:lpstr>
      <vt:lpstr>Deployment Models</vt:lpstr>
      <vt:lpstr>Public Cloud</vt:lpstr>
      <vt:lpstr>PowerPoint Presentation</vt:lpstr>
      <vt:lpstr>Private Cloud</vt:lpstr>
      <vt:lpstr>PowerPoint Presentation</vt:lpstr>
      <vt:lpstr>Public vs. Private</vt:lpstr>
      <vt:lpstr>Community Cloud</vt:lpstr>
      <vt:lpstr>Hybrid Cloud</vt:lpstr>
      <vt:lpstr>PowerPoint Presentation</vt:lpstr>
      <vt:lpstr>Cloud Ecosystem</vt:lpstr>
      <vt:lpstr>Features of Cloud</vt:lpstr>
      <vt:lpstr>Self-Service</vt:lpstr>
      <vt:lpstr>Per-Usage Metering and Billing</vt:lpstr>
      <vt:lpstr>Per-Usage Metering and Billing</vt:lpstr>
      <vt:lpstr>Elasticity</vt:lpstr>
      <vt:lpstr>Customization</vt:lpstr>
      <vt:lpstr>Cloud Infrastructure  Management</vt:lpstr>
      <vt:lpstr>Features</vt:lpstr>
      <vt:lpstr>Features (cont.)</vt:lpstr>
      <vt:lpstr>Features (cont.)</vt:lpstr>
      <vt:lpstr>Features (cont.)</vt:lpstr>
      <vt:lpstr>Features (cont.)</vt:lpstr>
      <vt:lpstr>Features (cont.)</vt:lpstr>
      <vt:lpstr>Features (cont.)</vt:lpstr>
      <vt:lpstr>Features (cont.)</vt:lpstr>
      <vt:lpstr>Features (cont.)</vt:lpstr>
      <vt:lpstr>Features (cont.)</vt:lpstr>
      <vt:lpstr>PowerPoint Presentation</vt:lpstr>
      <vt:lpstr>Features (cont.)</vt:lpstr>
      <vt:lpstr>Features (cont.)</vt:lpstr>
      <vt:lpstr>Features (cont.)</vt:lpstr>
      <vt:lpstr>Features (cont.)</vt:lpstr>
      <vt:lpstr>Features (cont.)</vt:lpstr>
      <vt:lpstr>PowerPoint Presentation</vt:lpstr>
      <vt:lpstr>Features</vt:lpstr>
      <vt:lpstr>Features (cont.)</vt:lpstr>
      <vt:lpstr>PowerPoint Presentation</vt:lpstr>
      <vt:lpstr>Challenges And Risks</vt:lpstr>
      <vt:lpstr>Security, Privacy, and Trust</vt:lpstr>
      <vt:lpstr>Security, Privacy, and Trust (cont.)</vt:lpstr>
      <vt:lpstr>Data Lock-In and Standardization</vt:lpstr>
      <vt:lpstr>Data Lock-In and Standardization (cont.)</vt:lpstr>
      <vt:lpstr>Availability, Fault-Tolerance, and Disaster Recovery</vt:lpstr>
      <vt:lpstr>Availability, Fault-Tolerance, and Disaster Recovery (cont.)</vt:lpstr>
      <vt:lpstr>Resource Management and Energy-Efﬁciency</vt:lpstr>
      <vt:lpstr>Resource Management and Energy-Efﬁciency (cont.)</vt:lpstr>
      <vt:lpstr>Resource Management and Energy-Efﬁciency (cont.)</vt:lpstr>
      <vt:lpstr>What is Cloud computing ? </vt:lpstr>
      <vt:lpstr>Properties and Characteristics</vt:lpstr>
      <vt:lpstr>Properties and Characteristics</vt:lpstr>
      <vt:lpstr>Central Ideas</vt:lpstr>
      <vt:lpstr>Utility Computing</vt:lpstr>
      <vt:lpstr>What Is Service?</vt:lpstr>
      <vt:lpstr>What Is Web Service?</vt:lpstr>
      <vt:lpstr>Service Oriented Architecture</vt:lpstr>
      <vt:lpstr>Quality Of Service</vt:lpstr>
      <vt:lpstr>Quality Of Service</vt:lpstr>
      <vt:lpstr>Service Level Agreement</vt:lpstr>
      <vt:lpstr>Scalability &amp; Elasticity</vt:lpstr>
      <vt:lpstr>Dynamic Provisioning</vt:lpstr>
      <vt:lpstr>Availability &amp; Reliability</vt:lpstr>
      <vt:lpstr>Fault Tolerance</vt:lpstr>
      <vt:lpstr>Fault Tolerance</vt:lpstr>
      <vt:lpstr>Fault Tolerance</vt:lpstr>
      <vt:lpstr>Fault Tolerance</vt:lpstr>
      <vt:lpstr>System Resilience</vt:lpstr>
      <vt:lpstr>System Resilience</vt:lpstr>
      <vt:lpstr>System Security</vt:lpstr>
      <vt:lpstr>System Security</vt:lpstr>
      <vt:lpstr>Manageability &amp; Interoperability</vt:lpstr>
      <vt:lpstr>Control Automation</vt:lpstr>
      <vt:lpstr>Control Automation</vt:lpstr>
      <vt:lpstr>System Monitoring</vt:lpstr>
      <vt:lpstr>Billing System</vt:lpstr>
      <vt:lpstr>Performance &amp; Optimization</vt:lpstr>
      <vt:lpstr>Parallel Processing</vt:lpstr>
      <vt:lpstr>Parallel Processing</vt:lpstr>
      <vt:lpstr>Load Balancing</vt:lpstr>
      <vt:lpstr>Job Scheduling</vt:lpstr>
      <vt:lpstr>Accessibility &amp; Portability</vt:lpstr>
      <vt:lpstr>Uniform Access</vt:lpstr>
      <vt:lpstr>Thin Client</vt:lpstr>
      <vt:lpstr>What is cloud computing ?</vt:lpstr>
      <vt:lpstr>Benefits From Cloud</vt:lpstr>
      <vt:lpstr>Reduce Initial Investment</vt:lpstr>
      <vt:lpstr>Reduce Initial Investment</vt:lpstr>
      <vt:lpstr>Reduce Initial Investment</vt:lpstr>
      <vt:lpstr>Reduce Capital Expenditure</vt:lpstr>
      <vt:lpstr>Reduce Capital Expenditure</vt:lpstr>
      <vt:lpstr>Reduce Capital Expenditure</vt:lpstr>
      <vt:lpstr>Improve Industrial Specialization</vt:lpstr>
      <vt:lpstr>Improve Industrial Specialization</vt:lpstr>
      <vt:lpstr>Improve Industrial Specialization</vt:lpstr>
      <vt:lpstr>Improve Resource Utilization</vt:lpstr>
      <vt:lpstr>Improve Resource Utilization</vt:lpstr>
      <vt:lpstr>Improve Resource Utilization</vt:lpstr>
      <vt:lpstr>Reduce Local Computing Power</vt:lpstr>
      <vt:lpstr>Reduce Local Computing Power</vt:lpstr>
      <vt:lpstr>Reduce Local Computing Power</vt:lpstr>
      <vt:lpstr>Reduce Local Storage Power</vt:lpstr>
      <vt:lpstr>Reduce Local Storage Power</vt:lpstr>
      <vt:lpstr>Reduce Local Storage Power</vt:lpstr>
      <vt:lpstr>Variety of End Devices</vt:lpstr>
      <vt:lpstr>Variety of End Devices</vt:lpstr>
      <vt:lpstr>Variety of End Devices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Cloud</dc:title>
  <dc:creator>cyhuang</dc:creator>
  <cp:lastModifiedBy>Mahe</cp:lastModifiedBy>
  <cp:revision>1812</cp:revision>
  <dcterms:created xsi:type="dcterms:W3CDTF">2006-08-16T00:00:00Z</dcterms:created>
  <dcterms:modified xsi:type="dcterms:W3CDTF">2018-09-24T02:53:34Z</dcterms:modified>
</cp:coreProperties>
</file>